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Merriweath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965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188720"/>
            <a:ext cx="7416403" cy="3193256"/>
          </a:xfrm>
          <a:prstGeom prst="rect">
            <a:avLst/>
          </a:prstGeom>
          <a:noFill/>
          <a:ln/>
        </p:spPr>
        <p:txBody>
          <a:bodyPr wrap="square" lIns="0" tIns="0" rIns="0" bIns="0" rtlCol="0" anchor="t"/>
          <a:lstStyle/>
          <a:p>
            <a:pPr marL="0" indent="0">
              <a:lnSpc>
                <a:spcPts val="8350"/>
              </a:lnSpc>
              <a:buNone/>
            </a:pPr>
            <a:r>
              <a:rPr lang="en-US" sz="6700" dirty="0">
                <a:solidFill>
                  <a:srgbClr val="F5F0F0"/>
                </a:solidFill>
                <a:latin typeface="Merriweather" pitchFamily="34" charset="0"/>
                <a:ea typeface="Merriweather" pitchFamily="34" charset="-122"/>
                <a:cs typeface="Merriweather" pitchFamily="34" charset="-120"/>
              </a:rPr>
              <a:t>Language Translator using Python</a:t>
            </a:r>
            <a:endParaRPr lang="en-US" sz="6700" dirty="0"/>
          </a:p>
        </p:txBody>
      </p:sp>
      <p:sp>
        <p:nvSpPr>
          <p:cNvPr id="4" name="Text 1"/>
          <p:cNvSpPr/>
          <p:nvPr/>
        </p:nvSpPr>
        <p:spPr>
          <a:xfrm>
            <a:off x="863798" y="4752142"/>
            <a:ext cx="74164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Discover a powerful language translation tool built with Python, leveraging the Google Translate API and Tkinter to provide users with a seamless, one-click translation experience.</a:t>
            </a:r>
            <a:endParaRPr lang="en-US" sz="1900" dirty="0"/>
          </a:p>
        </p:txBody>
      </p:sp>
      <p:sp>
        <p:nvSpPr>
          <p:cNvPr id="5" name="Shape 2"/>
          <p:cNvSpPr/>
          <p:nvPr/>
        </p:nvSpPr>
        <p:spPr>
          <a:xfrm>
            <a:off x="863798" y="6627495"/>
            <a:ext cx="394930" cy="394930"/>
          </a:xfrm>
          <a:prstGeom prst="roundRect">
            <a:avLst>
              <a:gd name="adj" fmla="val 23151155"/>
            </a:avLst>
          </a:prstGeom>
          <a:noFill/>
          <a:ln w="7620">
            <a:solidFill>
              <a:srgbClr val="FFFFFF"/>
            </a:solidFill>
            <a:prstDash val="solid"/>
          </a:ln>
        </p:spPr>
      </p:sp>
      <p:sp>
        <p:nvSpPr>
          <p:cNvPr id="7" name="Text 3"/>
          <p:cNvSpPr/>
          <p:nvPr/>
        </p:nvSpPr>
        <p:spPr>
          <a:xfrm>
            <a:off x="1382078" y="6609040"/>
            <a:ext cx="2533650" cy="431840"/>
          </a:xfrm>
          <a:prstGeom prst="rect">
            <a:avLst/>
          </a:prstGeom>
          <a:noFill/>
          <a:ln/>
        </p:spPr>
        <p:txBody>
          <a:bodyPr wrap="none" lIns="0" tIns="0" rIns="0" bIns="0" rtlCol="0" anchor="t"/>
          <a:lstStyle/>
          <a:p>
            <a:pPr marL="0" indent="0" algn="l">
              <a:lnSpc>
                <a:spcPts val="3400"/>
              </a:lnSpc>
              <a:buNone/>
            </a:pPr>
            <a:r>
              <a:rPr lang="en-US" sz="2400" b="1" dirty="0">
                <a:solidFill>
                  <a:srgbClr val="E2E6E9"/>
                </a:solidFill>
                <a:latin typeface="Merriweather Bold" pitchFamily="34" charset="0"/>
                <a:ea typeface="Merriweather Bold" pitchFamily="34" charset="-122"/>
                <a:cs typeface="Merriweather Bold" pitchFamily="34" charset="-120"/>
              </a:rPr>
              <a:t>by Sarbjot Singh</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4124"/>
          </a:xfrm>
          <a:prstGeom prst="rect">
            <a:avLst/>
          </a:prstGeom>
        </p:spPr>
      </p:pic>
      <p:sp>
        <p:nvSpPr>
          <p:cNvPr id="3" name="Text 0"/>
          <p:cNvSpPr/>
          <p:nvPr/>
        </p:nvSpPr>
        <p:spPr>
          <a:xfrm>
            <a:off x="858322" y="674370"/>
            <a:ext cx="7427357" cy="1532573"/>
          </a:xfrm>
          <a:prstGeom prst="rect">
            <a:avLst/>
          </a:prstGeom>
          <a:noFill/>
          <a:ln/>
        </p:spPr>
        <p:txBody>
          <a:bodyPr wrap="square" lIns="0" tIns="0" rIns="0" bIns="0" rtlCol="0" anchor="t"/>
          <a:lstStyle/>
          <a:p>
            <a:pPr marL="0" indent="0">
              <a:lnSpc>
                <a:spcPts val="6000"/>
              </a:lnSpc>
              <a:buNone/>
            </a:pPr>
            <a:r>
              <a:rPr lang="en-US" sz="4800" dirty="0">
                <a:solidFill>
                  <a:srgbClr val="F5F0F0"/>
                </a:solidFill>
                <a:latin typeface="Merriweather" pitchFamily="34" charset="0"/>
                <a:ea typeface="Merriweather" pitchFamily="34" charset="-122"/>
                <a:cs typeface="Merriweather" pitchFamily="34" charset="-120"/>
              </a:rPr>
              <a:t>Conclusion and Future Scope</a:t>
            </a:r>
            <a:endParaRPr lang="en-US" sz="4800" dirty="0"/>
          </a:p>
        </p:txBody>
      </p:sp>
      <p:sp>
        <p:nvSpPr>
          <p:cNvPr id="4" name="Text 1"/>
          <p:cNvSpPr/>
          <p:nvPr/>
        </p:nvSpPr>
        <p:spPr>
          <a:xfrm>
            <a:off x="858322" y="2574727"/>
            <a:ext cx="7427357" cy="2747010"/>
          </a:xfrm>
          <a:prstGeom prst="rect">
            <a:avLst/>
          </a:prstGeom>
          <a:noFill/>
          <a:ln/>
        </p:spPr>
        <p:txBody>
          <a:bodyPr wrap="square" lIns="0" tIns="0" rIns="0" bIns="0" rtlCol="0" anchor="t"/>
          <a:lstStyle/>
          <a:p>
            <a:pPr marL="0" indent="0">
              <a:lnSpc>
                <a:spcPts val="3050"/>
              </a:lnSpc>
              <a:buNone/>
            </a:pPr>
            <a:r>
              <a:rPr lang="en-US" sz="1900" dirty="0">
                <a:solidFill>
                  <a:srgbClr val="E2E6E9"/>
                </a:solidFill>
                <a:latin typeface="Merriweather" pitchFamily="34" charset="0"/>
                <a:ea typeface="Merriweather" pitchFamily="34" charset="-122"/>
                <a:cs typeface="Merriweather" pitchFamily="34" charset="-120"/>
              </a:rPr>
              <a:t>The language translator application built with Python, Google Translate API, and Tkinter offers a powerful and accessible solution for users to translate text across a wide range of languages. With its user-friendly interface, instant translations, and deployment-ready packaging, this tool paves the way for seamless communication and collaboration in a multilingual world.</a:t>
            </a:r>
            <a:endParaRPr lang="en-US" sz="1900" dirty="0"/>
          </a:p>
        </p:txBody>
      </p:sp>
      <p:sp>
        <p:nvSpPr>
          <p:cNvPr id="5" name="Text 2"/>
          <p:cNvSpPr/>
          <p:nvPr/>
        </p:nvSpPr>
        <p:spPr>
          <a:xfrm>
            <a:off x="858322" y="5597604"/>
            <a:ext cx="7427357" cy="1962150"/>
          </a:xfrm>
          <a:prstGeom prst="rect">
            <a:avLst/>
          </a:prstGeom>
          <a:noFill/>
          <a:ln/>
        </p:spPr>
        <p:txBody>
          <a:bodyPr wrap="square" lIns="0" tIns="0" rIns="0" bIns="0" rtlCol="0" anchor="t"/>
          <a:lstStyle/>
          <a:p>
            <a:pPr marL="0" indent="0">
              <a:lnSpc>
                <a:spcPts val="3050"/>
              </a:lnSpc>
              <a:buNone/>
            </a:pPr>
            <a:r>
              <a:rPr lang="en-US" sz="1900" dirty="0">
                <a:solidFill>
                  <a:srgbClr val="E2E6E9"/>
                </a:solidFill>
                <a:latin typeface="Merriweather" pitchFamily="34" charset="0"/>
                <a:ea typeface="Merriweather" pitchFamily="34" charset="-122"/>
                <a:cs typeface="Merriweather" pitchFamily="34" charset="-120"/>
              </a:rPr>
              <a:t>As technology continues to evolve, the future scope of this application includes expanding its capabilities, such as incorporating speech recognition, offline functionality, and advanced contextual translations, further enhancing the user experience and driving cross-cultural understanding.</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76776"/>
          </a:xfrm>
          <a:prstGeom prst="rect">
            <a:avLst/>
          </a:prstGeom>
        </p:spPr>
      </p:pic>
      <p:sp>
        <p:nvSpPr>
          <p:cNvPr id="3" name="Text 0"/>
          <p:cNvSpPr/>
          <p:nvPr/>
        </p:nvSpPr>
        <p:spPr>
          <a:xfrm>
            <a:off x="777478" y="3566398"/>
            <a:ext cx="13075444" cy="1388507"/>
          </a:xfrm>
          <a:prstGeom prst="rect">
            <a:avLst/>
          </a:prstGeom>
          <a:noFill/>
          <a:ln/>
        </p:spPr>
        <p:txBody>
          <a:bodyPr wrap="square" lIns="0" tIns="0" rIns="0" bIns="0" rtlCol="0" anchor="t"/>
          <a:lstStyle/>
          <a:p>
            <a:pPr marL="0" indent="0">
              <a:lnSpc>
                <a:spcPts val="5450"/>
              </a:lnSpc>
              <a:buNone/>
            </a:pPr>
            <a:r>
              <a:rPr lang="en-US" sz="4350" dirty="0">
                <a:solidFill>
                  <a:srgbClr val="F5F0F0"/>
                </a:solidFill>
                <a:latin typeface="Merriweather" pitchFamily="34" charset="0"/>
                <a:ea typeface="Merriweather" pitchFamily="34" charset="-122"/>
                <a:cs typeface="Merriweather" pitchFamily="34" charset="-120"/>
              </a:rPr>
              <a:t>Overview: Translating One Language to Another with a Simple Click</a:t>
            </a:r>
            <a:endParaRPr lang="en-US" sz="4350" dirty="0"/>
          </a:p>
        </p:txBody>
      </p:sp>
      <p:sp>
        <p:nvSpPr>
          <p:cNvPr id="4" name="Shape 1"/>
          <p:cNvSpPr/>
          <p:nvPr/>
        </p:nvSpPr>
        <p:spPr>
          <a:xfrm>
            <a:off x="777478" y="5537954"/>
            <a:ext cx="499824" cy="499824"/>
          </a:xfrm>
          <a:prstGeom prst="roundRect">
            <a:avLst>
              <a:gd name="adj" fmla="val 18667"/>
            </a:avLst>
          </a:prstGeom>
          <a:solidFill>
            <a:srgbClr val="003180"/>
          </a:solidFill>
          <a:ln w="7620">
            <a:solidFill>
              <a:srgbClr val="194A99"/>
            </a:solidFill>
            <a:prstDash val="solid"/>
          </a:ln>
        </p:spPr>
      </p:sp>
      <p:sp>
        <p:nvSpPr>
          <p:cNvPr id="5" name="Text 2"/>
          <p:cNvSpPr/>
          <p:nvPr/>
        </p:nvSpPr>
        <p:spPr>
          <a:xfrm>
            <a:off x="954048" y="5621179"/>
            <a:ext cx="146685" cy="333256"/>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1</a:t>
            </a:r>
            <a:endParaRPr lang="en-US" sz="2600" dirty="0"/>
          </a:p>
        </p:txBody>
      </p:sp>
      <p:sp>
        <p:nvSpPr>
          <p:cNvPr id="6" name="Text 3"/>
          <p:cNvSpPr/>
          <p:nvPr/>
        </p:nvSpPr>
        <p:spPr>
          <a:xfrm>
            <a:off x="1499354" y="5537954"/>
            <a:ext cx="2815233" cy="347067"/>
          </a:xfrm>
          <a:prstGeom prst="rect">
            <a:avLst/>
          </a:prstGeom>
          <a:noFill/>
          <a:ln/>
        </p:spPr>
        <p:txBody>
          <a:bodyPr wrap="none" lIns="0" tIns="0" rIns="0" bIns="0" rtlCol="0" anchor="t"/>
          <a:lstStyle/>
          <a:p>
            <a:pPr marL="0" indent="0">
              <a:lnSpc>
                <a:spcPts val="2700"/>
              </a:lnSpc>
              <a:buNone/>
            </a:pPr>
            <a:r>
              <a:rPr lang="en-US" sz="2150" dirty="0">
                <a:solidFill>
                  <a:srgbClr val="E2E6E9"/>
                </a:solidFill>
                <a:latin typeface="Merriweather" pitchFamily="34" charset="0"/>
                <a:ea typeface="Merriweather" pitchFamily="34" charset="-122"/>
                <a:cs typeface="Merriweather" pitchFamily="34" charset="-120"/>
              </a:rPr>
              <a:t>Instant Translations</a:t>
            </a:r>
            <a:endParaRPr lang="en-US" sz="2150" dirty="0"/>
          </a:p>
        </p:txBody>
      </p:sp>
      <p:sp>
        <p:nvSpPr>
          <p:cNvPr id="7" name="Text 4"/>
          <p:cNvSpPr/>
          <p:nvPr/>
        </p:nvSpPr>
        <p:spPr>
          <a:xfrm>
            <a:off x="1499354" y="6018252"/>
            <a:ext cx="3488531" cy="1421606"/>
          </a:xfrm>
          <a:prstGeom prst="rect">
            <a:avLst/>
          </a:prstGeom>
          <a:noFill/>
          <a:ln/>
        </p:spPr>
        <p:txBody>
          <a:bodyPr wrap="squar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Translate text from one language to another with a single click, no complex setup required.</a:t>
            </a:r>
            <a:endParaRPr lang="en-US" sz="1700" dirty="0"/>
          </a:p>
        </p:txBody>
      </p:sp>
      <p:sp>
        <p:nvSpPr>
          <p:cNvPr id="8" name="Shape 5"/>
          <p:cNvSpPr/>
          <p:nvPr/>
        </p:nvSpPr>
        <p:spPr>
          <a:xfrm>
            <a:off x="5209937" y="5537954"/>
            <a:ext cx="499824" cy="499824"/>
          </a:xfrm>
          <a:prstGeom prst="roundRect">
            <a:avLst>
              <a:gd name="adj" fmla="val 18667"/>
            </a:avLst>
          </a:prstGeom>
          <a:solidFill>
            <a:srgbClr val="003180"/>
          </a:solidFill>
          <a:ln w="7620">
            <a:solidFill>
              <a:srgbClr val="194A99"/>
            </a:solidFill>
            <a:prstDash val="solid"/>
          </a:ln>
        </p:spPr>
      </p:sp>
      <p:sp>
        <p:nvSpPr>
          <p:cNvPr id="9" name="Text 6"/>
          <p:cNvSpPr/>
          <p:nvPr/>
        </p:nvSpPr>
        <p:spPr>
          <a:xfrm>
            <a:off x="5360194" y="5621179"/>
            <a:ext cx="199311" cy="333256"/>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2</a:t>
            </a:r>
            <a:endParaRPr lang="en-US" sz="2600" dirty="0"/>
          </a:p>
        </p:txBody>
      </p:sp>
      <p:sp>
        <p:nvSpPr>
          <p:cNvPr id="10" name="Text 7"/>
          <p:cNvSpPr/>
          <p:nvPr/>
        </p:nvSpPr>
        <p:spPr>
          <a:xfrm>
            <a:off x="5931813" y="5537954"/>
            <a:ext cx="2873812" cy="347067"/>
          </a:xfrm>
          <a:prstGeom prst="rect">
            <a:avLst/>
          </a:prstGeom>
          <a:noFill/>
          <a:ln/>
        </p:spPr>
        <p:txBody>
          <a:bodyPr wrap="none" lIns="0" tIns="0" rIns="0" bIns="0" rtlCol="0" anchor="t"/>
          <a:lstStyle/>
          <a:p>
            <a:pPr marL="0" indent="0">
              <a:lnSpc>
                <a:spcPts val="2700"/>
              </a:lnSpc>
              <a:buNone/>
            </a:pPr>
            <a:r>
              <a:rPr lang="en-US" sz="2150" dirty="0">
                <a:solidFill>
                  <a:srgbClr val="E2E6E9"/>
                </a:solidFill>
                <a:latin typeface="Merriweather" pitchFamily="34" charset="0"/>
                <a:ea typeface="Merriweather" pitchFamily="34" charset="-122"/>
                <a:cs typeface="Merriweather" pitchFamily="34" charset="-120"/>
              </a:rPr>
              <a:t>Multilingual Support</a:t>
            </a:r>
            <a:endParaRPr lang="en-US" sz="2150" dirty="0"/>
          </a:p>
        </p:txBody>
      </p:sp>
      <p:sp>
        <p:nvSpPr>
          <p:cNvPr id="11" name="Text 8"/>
          <p:cNvSpPr/>
          <p:nvPr/>
        </p:nvSpPr>
        <p:spPr>
          <a:xfrm>
            <a:off x="5931813" y="6018252"/>
            <a:ext cx="3488531" cy="1421606"/>
          </a:xfrm>
          <a:prstGeom prst="rect">
            <a:avLst/>
          </a:prstGeom>
          <a:noFill/>
          <a:ln/>
        </p:spPr>
        <p:txBody>
          <a:bodyPr wrap="squar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Accommodate a wide range of languages, empowering users to communicate effectively across linguistic barriers.</a:t>
            </a:r>
            <a:endParaRPr lang="en-US" sz="1700" dirty="0"/>
          </a:p>
        </p:txBody>
      </p:sp>
      <p:sp>
        <p:nvSpPr>
          <p:cNvPr id="12" name="Shape 9"/>
          <p:cNvSpPr/>
          <p:nvPr/>
        </p:nvSpPr>
        <p:spPr>
          <a:xfrm>
            <a:off x="9642396" y="5537954"/>
            <a:ext cx="499824" cy="499824"/>
          </a:xfrm>
          <a:prstGeom prst="roundRect">
            <a:avLst>
              <a:gd name="adj" fmla="val 18667"/>
            </a:avLst>
          </a:prstGeom>
          <a:solidFill>
            <a:srgbClr val="003180"/>
          </a:solidFill>
          <a:ln w="7620">
            <a:solidFill>
              <a:srgbClr val="194A99"/>
            </a:solidFill>
            <a:prstDash val="solid"/>
          </a:ln>
        </p:spPr>
      </p:sp>
      <p:sp>
        <p:nvSpPr>
          <p:cNvPr id="13" name="Text 10"/>
          <p:cNvSpPr/>
          <p:nvPr/>
        </p:nvSpPr>
        <p:spPr>
          <a:xfrm>
            <a:off x="9798963" y="5621179"/>
            <a:ext cx="186571" cy="333256"/>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Merriweather" pitchFamily="34" charset="0"/>
                <a:ea typeface="Merriweather" pitchFamily="34" charset="-122"/>
                <a:cs typeface="Merriweather" pitchFamily="34" charset="-120"/>
              </a:rPr>
              <a:t>3</a:t>
            </a:r>
            <a:endParaRPr lang="en-US" sz="2600" dirty="0"/>
          </a:p>
        </p:txBody>
      </p:sp>
      <p:sp>
        <p:nvSpPr>
          <p:cNvPr id="14" name="Text 11"/>
          <p:cNvSpPr/>
          <p:nvPr/>
        </p:nvSpPr>
        <p:spPr>
          <a:xfrm>
            <a:off x="10364272" y="5537954"/>
            <a:ext cx="2776776" cy="347067"/>
          </a:xfrm>
          <a:prstGeom prst="rect">
            <a:avLst/>
          </a:prstGeom>
          <a:noFill/>
          <a:ln/>
        </p:spPr>
        <p:txBody>
          <a:bodyPr wrap="none" lIns="0" tIns="0" rIns="0" bIns="0" rtlCol="0" anchor="t"/>
          <a:lstStyle/>
          <a:p>
            <a:pPr marL="0" indent="0">
              <a:lnSpc>
                <a:spcPts val="2700"/>
              </a:lnSpc>
              <a:buNone/>
            </a:pPr>
            <a:r>
              <a:rPr lang="en-US" sz="2150" dirty="0">
                <a:solidFill>
                  <a:srgbClr val="E2E6E9"/>
                </a:solidFill>
                <a:latin typeface="Merriweather" pitchFamily="34" charset="0"/>
                <a:ea typeface="Merriweather" pitchFamily="34" charset="-122"/>
                <a:cs typeface="Merriweather" pitchFamily="34" charset="-120"/>
              </a:rPr>
              <a:t>Intuitive Interface</a:t>
            </a:r>
            <a:endParaRPr lang="en-US" sz="2150" dirty="0"/>
          </a:p>
        </p:txBody>
      </p:sp>
      <p:sp>
        <p:nvSpPr>
          <p:cNvPr id="15" name="Text 12"/>
          <p:cNvSpPr/>
          <p:nvPr/>
        </p:nvSpPr>
        <p:spPr>
          <a:xfrm>
            <a:off x="10364272" y="6018252"/>
            <a:ext cx="3488531" cy="1421606"/>
          </a:xfrm>
          <a:prstGeom prst="rect">
            <a:avLst/>
          </a:prstGeom>
          <a:noFill/>
          <a:ln/>
        </p:spPr>
        <p:txBody>
          <a:bodyPr wrap="squar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Seamless user experience with a clean and user-friendly graphical interface built using Tkinter.</a:t>
            </a:r>
            <a:endParaRPr lang="en-US" sz="1700" dirty="0"/>
          </a:p>
        </p:txBody>
      </p:sp>
      <p:pic>
        <p:nvPicPr>
          <p:cNvPr id="17" name="Picture 16">
            <a:extLst>
              <a:ext uri="{FF2B5EF4-FFF2-40B4-BE49-F238E27FC236}">
                <a16:creationId xmlns:a16="http://schemas.microsoft.com/office/drawing/2014/main" id="{4AE2D4CF-94E3-4977-B583-14C109CD7207}"/>
              </a:ext>
            </a:extLst>
          </p:cNvPr>
          <p:cNvPicPr>
            <a:picLocks noChangeAspect="1"/>
          </p:cNvPicPr>
          <p:nvPr/>
        </p:nvPicPr>
        <p:blipFill>
          <a:blip r:embed="rId4"/>
          <a:stretch>
            <a:fillRect/>
          </a:stretch>
        </p:blipFill>
        <p:spPr>
          <a:xfrm>
            <a:off x="12830109" y="7718822"/>
            <a:ext cx="1701305" cy="4107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620798"/>
            <a:ext cx="129028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Technology Used: Google Translate API and Tkinter</a:t>
            </a:r>
            <a:endParaRPr lang="en-US" sz="4850" dirty="0"/>
          </a:p>
        </p:txBody>
      </p:sp>
      <p:sp>
        <p:nvSpPr>
          <p:cNvPr id="3" name="Text 1"/>
          <p:cNvSpPr/>
          <p:nvPr/>
        </p:nvSpPr>
        <p:spPr>
          <a:xfrm>
            <a:off x="863798" y="3780353"/>
            <a:ext cx="3203138"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Google Translate API</a:t>
            </a:r>
            <a:endParaRPr lang="en-US" sz="2400" dirty="0"/>
          </a:p>
        </p:txBody>
      </p:sp>
      <p:sp>
        <p:nvSpPr>
          <p:cNvPr id="4" name="Text 2"/>
          <p:cNvSpPr/>
          <p:nvPr/>
        </p:nvSpPr>
        <p:spPr>
          <a:xfrm>
            <a:off x="863798" y="4412694"/>
            <a:ext cx="3898940"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Leveraging the powerful language translation services provided by Google, offering accurate and reliable translations.</a:t>
            </a:r>
            <a:endParaRPr lang="en-US" sz="1900" dirty="0"/>
          </a:p>
        </p:txBody>
      </p:sp>
      <p:sp>
        <p:nvSpPr>
          <p:cNvPr id="5" name="Text 3"/>
          <p:cNvSpPr/>
          <p:nvPr/>
        </p:nvSpPr>
        <p:spPr>
          <a:xfrm>
            <a:off x="5372576" y="3780353"/>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Tkinter GUI</a:t>
            </a:r>
            <a:endParaRPr lang="en-US" sz="2400" dirty="0"/>
          </a:p>
        </p:txBody>
      </p:sp>
      <p:sp>
        <p:nvSpPr>
          <p:cNvPr id="6" name="Text 4"/>
          <p:cNvSpPr/>
          <p:nvPr/>
        </p:nvSpPr>
        <p:spPr>
          <a:xfrm>
            <a:off x="5372576" y="4412694"/>
            <a:ext cx="3898940"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Implementing a clean and intuitive graphical user interface using the Tkinter toolkit, ensuring a smooth user experience.</a:t>
            </a:r>
            <a:endParaRPr lang="en-US" sz="1900" dirty="0"/>
          </a:p>
        </p:txBody>
      </p:sp>
      <p:sp>
        <p:nvSpPr>
          <p:cNvPr id="7" name="Text 5"/>
          <p:cNvSpPr/>
          <p:nvPr/>
        </p:nvSpPr>
        <p:spPr>
          <a:xfrm>
            <a:off x="9881354" y="3780353"/>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Python Integration</a:t>
            </a:r>
            <a:endParaRPr lang="en-US" sz="2400" dirty="0"/>
          </a:p>
        </p:txBody>
      </p:sp>
      <p:sp>
        <p:nvSpPr>
          <p:cNvPr id="8" name="Text 6"/>
          <p:cNvSpPr/>
          <p:nvPr/>
        </p:nvSpPr>
        <p:spPr>
          <a:xfrm>
            <a:off x="9881354" y="4412694"/>
            <a:ext cx="3898940"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Seamlessly integrating the Google Translate API and Tkinter within a Python-based application, optimizing performance and functionality.</a:t>
            </a:r>
            <a:endParaRPr lang="en-US" sz="1900" dirty="0"/>
          </a:p>
        </p:txBody>
      </p:sp>
      <p:pic>
        <p:nvPicPr>
          <p:cNvPr id="9" name="Picture 8">
            <a:extLst>
              <a:ext uri="{FF2B5EF4-FFF2-40B4-BE49-F238E27FC236}">
                <a16:creationId xmlns:a16="http://schemas.microsoft.com/office/drawing/2014/main" id="{EA38AD2A-CADB-4308-B772-21DB42478877}"/>
              </a:ext>
            </a:extLst>
          </p:cNvPr>
          <p:cNvPicPr>
            <a:picLocks noChangeAspect="1"/>
          </p:cNvPicPr>
          <p:nvPr/>
        </p:nvPicPr>
        <p:blipFill>
          <a:blip r:embed="rId3"/>
          <a:stretch>
            <a:fillRect/>
          </a:stretch>
        </p:blipFill>
        <p:spPr>
          <a:xfrm>
            <a:off x="12830109" y="7718822"/>
            <a:ext cx="1701305" cy="4107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4834" y="649367"/>
            <a:ext cx="5775008" cy="721757"/>
          </a:xfrm>
          <a:prstGeom prst="rect">
            <a:avLst/>
          </a:prstGeom>
          <a:noFill/>
          <a:ln/>
        </p:spPr>
        <p:txBody>
          <a:bodyPr wrap="none" lIns="0" tIns="0" rIns="0" bIns="0" rtlCol="0" anchor="t"/>
          <a:lstStyle/>
          <a:p>
            <a:pPr marL="0" indent="0">
              <a:lnSpc>
                <a:spcPts val="5650"/>
              </a:lnSpc>
              <a:buNone/>
            </a:pPr>
            <a:r>
              <a:rPr lang="en-US" sz="4500" dirty="0">
                <a:solidFill>
                  <a:srgbClr val="F5F0F0"/>
                </a:solidFill>
                <a:latin typeface="Merriweather" pitchFamily="34" charset="0"/>
                <a:ea typeface="Merriweather" pitchFamily="34" charset="-122"/>
                <a:cs typeface="Merriweather" pitchFamily="34" charset="-120"/>
              </a:rPr>
              <a:t>Project Objectives</a:t>
            </a:r>
            <a:endParaRPr lang="en-US" sz="4500" dirty="0"/>
          </a:p>
        </p:txBody>
      </p:sp>
      <p:sp>
        <p:nvSpPr>
          <p:cNvPr id="4" name="Shape 1"/>
          <p:cNvSpPr/>
          <p:nvPr/>
        </p:nvSpPr>
        <p:spPr>
          <a:xfrm>
            <a:off x="6294834" y="1717596"/>
            <a:ext cx="3648075" cy="2815828"/>
          </a:xfrm>
          <a:prstGeom prst="roundRect">
            <a:avLst>
              <a:gd name="adj" fmla="val 3446"/>
            </a:avLst>
          </a:prstGeom>
          <a:solidFill>
            <a:srgbClr val="003180"/>
          </a:solidFill>
          <a:ln w="7620">
            <a:solidFill>
              <a:srgbClr val="194A99"/>
            </a:solidFill>
            <a:prstDash val="solid"/>
          </a:ln>
        </p:spPr>
      </p:sp>
      <p:sp>
        <p:nvSpPr>
          <p:cNvPr id="5" name="Text 2"/>
          <p:cNvSpPr/>
          <p:nvPr/>
        </p:nvSpPr>
        <p:spPr>
          <a:xfrm>
            <a:off x="6533436" y="1956197"/>
            <a:ext cx="3170872" cy="721757"/>
          </a:xfrm>
          <a:prstGeom prst="rect">
            <a:avLst/>
          </a:prstGeom>
          <a:noFill/>
          <a:ln/>
        </p:spPr>
        <p:txBody>
          <a:bodyPr wrap="squar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User-Friendly Translation</a:t>
            </a:r>
            <a:endParaRPr lang="en-US" sz="2250" dirty="0"/>
          </a:p>
        </p:txBody>
      </p:sp>
      <p:sp>
        <p:nvSpPr>
          <p:cNvPr id="6" name="Text 3"/>
          <p:cNvSpPr/>
          <p:nvPr/>
        </p:nvSpPr>
        <p:spPr>
          <a:xfrm>
            <a:off x="6533436" y="2816543"/>
            <a:ext cx="3170872" cy="1478280"/>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Provide users with a simple and efficient way to translate text from one language to another.</a:t>
            </a:r>
            <a:endParaRPr lang="en-US" sz="1800" dirty="0"/>
          </a:p>
        </p:txBody>
      </p:sp>
      <p:sp>
        <p:nvSpPr>
          <p:cNvPr id="7" name="Shape 4"/>
          <p:cNvSpPr/>
          <p:nvPr/>
        </p:nvSpPr>
        <p:spPr>
          <a:xfrm>
            <a:off x="10173891" y="1717596"/>
            <a:ext cx="3648075" cy="2815828"/>
          </a:xfrm>
          <a:prstGeom prst="roundRect">
            <a:avLst>
              <a:gd name="adj" fmla="val 3446"/>
            </a:avLst>
          </a:prstGeom>
          <a:solidFill>
            <a:srgbClr val="003180"/>
          </a:solidFill>
          <a:ln w="7620">
            <a:solidFill>
              <a:srgbClr val="194A99"/>
            </a:solidFill>
            <a:prstDash val="solid"/>
          </a:ln>
        </p:spPr>
      </p:sp>
      <p:sp>
        <p:nvSpPr>
          <p:cNvPr id="8" name="Text 5"/>
          <p:cNvSpPr/>
          <p:nvPr/>
        </p:nvSpPr>
        <p:spPr>
          <a:xfrm>
            <a:off x="10412492" y="1956197"/>
            <a:ext cx="2987159" cy="360878"/>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Multilingual Support</a:t>
            </a:r>
            <a:endParaRPr lang="en-US" sz="2250" dirty="0"/>
          </a:p>
        </p:txBody>
      </p:sp>
      <p:sp>
        <p:nvSpPr>
          <p:cNvPr id="9" name="Text 6"/>
          <p:cNvSpPr/>
          <p:nvPr/>
        </p:nvSpPr>
        <p:spPr>
          <a:xfrm>
            <a:off x="10412492" y="2455664"/>
            <a:ext cx="3170872" cy="1478280"/>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Accommodate a wide range of languages, catering to users with diverse linguistic needs.</a:t>
            </a:r>
            <a:endParaRPr lang="en-US" sz="1800" dirty="0"/>
          </a:p>
        </p:txBody>
      </p:sp>
      <p:sp>
        <p:nvSpPr>
          <p:cNvPr id="10" name="Shape 7"/>
          <p:cNvSpPr/>
          <p:nvPr/>
        </p:nvSpPr>
        <p:spPr>
          <a:xfrm>
            <a:off x="6294834" y="4764405"/>
            <a:ext cx="3648075" cy="2815828"/>
          </a:xfrm>
          <a:prstGeom prst="roundRect">
            <a:avLst>
              <a:gd name="adj" fmla="val 3446"/>
            </a:avLst>
          </a:prstGeom>
          <a:solidFill>
            <a:srgbClr val="003180"/>
          </a:solidFill>
          <a:ln w="7620">
            <a:solidFill>
              <a:srgbClr val="194A99"/>
            </a:solidFill>
            <a:prstDash val="solid"/>
          </a:ln>
        </p:spPr>
      </p:sp>
      <p:sp>
        <p:nvSpPr>
          <p:cNvPr id="11" name="Text 8"/>
          <p:cNvSpPr/>
          <p:nvPr/>
        </p:nvSpPr>
        <p:spPr>
          <a:xfrm>
            <a:off x="6533436" y="5003006"/>
            <a:ext cx="2887504" cy="360878"/>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Rapid Response</a:t>
            </a:r>
            <a:endParaRPr lang="en-US" sz="2250" dirty="0"/>
          </a:p>
        </p:txBody>
      </p:sp>
      <p:sp>
        <p:nvSpPr>
          <p:cNvPr id="12" name="Text 9"/>
          <p:cNvSpPr/>
          <p:nvPr/>
        </p:nvSpPr>
        <p:spPr>
          <a:xfrm>
            <a:off x="6533436" y="5502473"/>
            <a:ext cx="3170872" cy="1478280"/>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Deliver translations instantly, ensuring a seamless and efficient user experience.</a:t>
            </a:r>
            <a:endParaRPr lang="en-US" sz="1800" dirty="0"/>
          </a:p>
        </p:txBody>
      </p:sp>
      <p:sp>
        <p:nvSpPr>
          <p:cNvPr id="13" name="Shape 10"/>
          <p:cNvSpPr/>
          <p:nvPr/>
        </p:nvSpPr>
        <p:spPr>
          <a:xfrm>
            <a:off x="10173891" y="4764405"/>
            <a:ext cx="3648075" cy="2815828"/>
          </a:xfrm>
          <a:prstGeom prst="roundRect">
            <a:avLst>
              <a:gd name="adj" fmla="val 3446"/>
            </a:avLst>
          </a:prstGeom>
          <a:solidFill>
            <a:srgbClr val="003180"/>
          </a:solidFill>
          <a:ln w="7620">
            <a:solidFill>
              <a:srgbClr val="194A99"/>
            </a:solidFill>
            <a:prstDash val="solid"/>
          </a:ln>
        </p:spPr>
      </p:sp>
      <p:sp>
        <p:nvSpPr>
          <p:cNvPr id="14" name="Text 11"/>
          <p:cNvSpPr/>
          <p:nvPr/>
        </p:nvSpPr>
        <p:spPr>
          <a:xfrm>
            <a:off x="10412492" y="5003006"/>
            <a:ext cx="3170872" cy="721757"/>
          </a:xfrm>
          <a:prstGeom prst="rect">
            <a:avLst/>
          </a:prstGeom>
          <a:noFill/>
          <a:ln/>
        </p:spPr>
        <p:txBody>
          <a:bodyPr wrap="square" lIns="0" tIns="0" rIns="0" bIns="0" rtlCol="0" anchor="t"/>
          <a:lstStyle/>
          <a:p>
            <a:pPr marL="0" indent="0">
              <a:lnSpc>
                <a:spcPts val="2800"/>
              </a:lnSpc>
              <a:buNone/>
            </a:pPr>
            <a:r>
              <a:rPr lang="en-US" sz="2250" dirty="0">
                <a:solidFill>
                  <a:srgbClr val="E2E6E9"/>
                </a:solidFill>
                <a:latin typeface="Merriweather" pitchFamily="34" charset="0"/>
                <a:ea typeface="Merriweather" pitchFamily="34" charset="-122"/>
                <a:cs typeface="Merriweather" pitchFamily="34" charset="-120"/>
              </a:rPr>
              <a:t>Deployment Readiness</a:t>
            </a:r>
            <a:endParaRPr lang="en-US" sz="2250" dirty="0"/>
          </a:p>
        </p:txBody>
      </p:sp>
      <p:sp>
        <p:nvSpPr>
          <p:cNvPr id="15" name="Text 12"/>
          <p:cNvSpPr/>
          <p:nvPr/>
        </p:nvSpPr>
        <p:spPr>
          <a:xfrm>
            <a:off x="10412492" y="5863352"/>
            <a:ext cx="3170872" cy="1478280"/>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Merriweather" pitchFamily="34" charset="0"/>
                <a:ea typeface="Merriweather" pitchFamily="34" charset="-122"/>
                <a:cs typeface="Merriweather" pitchFamily="34" charset="-120"/>
              </a:rPr>
              <a:t>Package the application for easy deployment, making it accessible to a wider audience.</a:t>
            </a:r>
            <a:endParaRPr lang="en-US" sz="1800" dirty="0"/>
          </a:p>
        </p:txBody>
      </p:sp>
      <p:pic>
        <p:nvPicPr>
          <p:cNvPr id="16" name="Picture 15">
            <a:extLst>
              <a:ext uri="{FF2B5EF4-FFF2-40B4-BE49-F238E27FC236}">
                <a16:creationId xmlns:a16="http://schemas.microsoft.com/office/drawing/2014/main" id="{BC35015D-01E5-4D83-B72B-45E90E18847D}"/>
              </a:ext>
            </a:extLst>
          </p:cNvPr>
          <p:cNvPicPr>
            <a:picLocks noChangeAspect="1"/>
          </p:cNvPicPr>
          <p:nvPr/>
        </p:nvPicPr>
        <p:blipFill>
          <a:blip r:embed="rId4"/>
          <a:stretch>
            <a:fillRect/>
          </a:stretch>
        </p:blipFill>
        <p:spPr>
          <a:xfrm>
            <a:off x="12830109" y="7718822"/>
            <a:ext cx="1701305" cy="410766"/>
          </a:xfrm>
          <a:prstGeom prst="rect">
            <a:avLst/>
          </a:prstGeom>
        </p:spPr>
      </p:pic>
      <p:pic>
        <p:nvPicPr>
          <p:cNvPr id="17" name="Picture 16">
            <a:extLst>
              <a:ext uri="{FF2B5EF4-FFF2-40B4-BE49-F238E27FC236}">
                <a16:creationId xmlns:a16="http://schemas.microsoft.com/office/drawing/2014/main" id="{D125B2EF-EB6D-43D9-A625-6E81B9DB04EF}"/>
              </a:ext>
            </a:extLst>
          </p:cNvPr>
          <p:cNvPicPr>
            <a:picLocks noChangeAspect="1"/>
          </p:cNvPicPr>
          <p:nvPr/>
        </p:nvPicPr>
        <p:blipFill>
          <a:blip r:embed="rId5"/>
          <a:stretch>
            <a:fillRect/>
          </a:stretch>
        </p:blipFill>
        <p:spPr>
          <a:xfrm>
            <a:off x="338958" y="2354555"/>
            <a:ext cx="4808483" cy="3520490"/>
          </a:xfrm>
          <a:prstGeom prst="rect">
            <a:avLst/>
          </a:prstGeom>
          <a:ln w="34925">
            <a:noFill/>
          </a:ln>
          <a:effectLst>
            <a:outerShdw blurRad="225425" dist="50800" dir="5220000" algn="ctr">
              <a:srgbClr val="000000">
                <a:alpha val="3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9351"/>
          </a:xfrm>
          <a:prstGeom prst="rect">
            <a:avLst/>
          </a:prstGeom>
        </p:spPr>
      </p:pic>
      <p:sp>
        <p:nvSpPr>
          <p:cNvPr id="3" name="Text 0"/>
          <p:cNvSpPr/>
          <p:nvPr/>
        </p:nvSpPr>
        <p:spPr>
          <a:xfrm>
            <a:off x="680204" y="3119080"/>
            <a:ext cx="8424863" cy="607338"/>
          </a:xfrm>
          <a:prstGeom prst="rect">
            <a:avLst/>
          </a:prstGeom>
          <a:noFill/>
          <a:ln/>
        </p:spPr>
        <p:txBody>
          <a:bodyPr wrap="none" lIns="0" tIns="0" rIns="0" bIns="0" rtlCol="0" anchor="t"/>
          <a:lstStyle/>
          <a:p>
            <a:pPr marL="0" indent="0">
              <a:lnSpc>
                <a:spcPts val="4750"/>
              </a:lnSpc>
              <a:buNone/>
            </a:pPr>
            <a:r>
              <a:rPr lang="en-US" sz="3800" dirty="0">
                <a:solidFill>
                  <a:srgbClr val="F5F0F0"/>
                </a:solidFill>
                <a:latin typeface="Merriweather" pitchFamily="34" charset="0"/>
                <a:ea typeface="Merriweather" pitchFamily="34" charset="-122"/>
                <a:cs typeface="Merriweather" pitchFamily="34" charset="-120"/>
              </a:rPr>
              <a:t>User Input and Translation Process</a:t>
            </a:r>
            <a:endParaRPr lang="en-US" sz="3800" dirty="0"/>
          </a:p>
        </p:txBody>
      </p:sp>
      <p:sp>
        <p:nvSpPr>
          <p:cNvPr id="4" name="Shape 1"/>
          <p:cNvSpPr/>
          <p:nvPr/>
        </p:nvSpPr>
        <p:spPr>
          <a:xfrm>
            <a:off x="680204" y="5934313"/>
            <a:ext cx="13269992" cy="22860"/>
          </a:xfrm>
          <a:prstGeom prst="roundRect">
            <a:avLst>
              <a:gd name="adj" fmla="val 357081"/>
            </a:avLst>
          </a:prstGeom>
          <a:solidFill>
            <a:srgbClr val="194A99"/>
          </a:solidFill>
          <a:ln/>
        </p:spPr>
      </p:sp>
      <p:sp>
        <p:nvSpPr>
          <p:cNvPr id="5" name="Shape 2"/>
          <p:cNvSpPr/>
          <p:nvPr/>
        </p:nvSpPr>
        <p:spPr>
          <a:xfrm>
            <a:off x="3937635" y="5254109"/>
            <a:ext cx="22860" cy="680204"/>
          </a:xfrm>
          <a:prstGeom prst="roundRect">
            <a:avLst>
              <a:gd name="adj" fmla="val 357081"/>
            </a:avLst>
          </a:prstGeom>
          <a:solidFill>
            <a:srgbClr val="194A99"/>
          </a:solidFill>
          <a:ln/>
        </p:spPr>
      </p:sp>
      <p:sp>
        <p:nvSpPr>
          <p:cNvPr id="6" name="Shape 3"/>
          <p:cNvSpPr/>
          <p:nvPr/>
        </p:nvSpPr>
        <p:spPr>
          <a:xfrm>
            <a:off x="3730466" y="5715714"/>
            <a:ext cx="437198" cy="437198"/>
          </a:xfrm>
          <a:prstGeom prst="roundRect">
            <a:avLst>
              <a:gd name="adj" fmla="val 18671"/>
            </a:avLst>
          </a:prstGeom>
          <a:solidFill>
            <a:srgbClr val="003180"/>
          </a:solidFill>
          <a:ln w="7620">
            <a:solidFill>
              <a:srgbClr val="194A99"/>
            </a:solidFill>
            <a:prstDash val="solid"/>
          </a:ln>
        </p:spPr>
      </p:sp>
      <p:sp>
        <p:nvSpPr>
          <p:cNvPr id="7" name="Text 4"/>
          <p:cNvSpPr/>
          <p:nvPr/>
        </p:nvSpPr>
        <p:spPr>
          <a:xfrm>
            <a:off x="3884890" y="5788462"/>
            <a:ext cx="128349" cy="291584"/>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1</a:t>
            </a:r>
            <a:endParaRPr lang="en-US" sz="2250" dirty="0"/>
          </a:p>
        </p:txBody>
      </p:sp>
      <p:sp>
        <p:nvSpPr>
          <p:cNvPr id="8" name="Text 5"/>
          <p:cNvSpPr/>
          <p:nvPr/>
        </p:nvSpPr>
        <p:spPr>
          <a:xfrm>
            <a:off x="2734389" y="4017883"/>
            <a:ext cx="2429351" cy="303609"/>
          </a:xfrm>
          <a:prstGeom prst="rect">
            <a:avLst/>
          </a:prstGeom>
          <a:noFill/>
          <a:ln/>
        </p:spPr>
        <p:txBody>
          <a:bodyPr wrap="none" lIns="0" tIns="0" rIns="0" bIns="0" rtlCol="0" anchor="t"/>
          <a:lstStyle/>
          <a:p>
            <a:pPr marL="0" indent="0" algn="ctr">
              <a:lnSpc>
                <a:spcPts val="2350"/>
              </a:lnSpc>
              <a:buNone/>
            </a:pPr>
            <a:r>
              <a:rPr lang="en-US" sz="1900" dirty="0">
                <a:solidFill>
                  <a:srgbClr val="E2E6E9"/>
                </a:solidFill>
                <a:latin typeface="Merriweather" pitchFamily="34" charset="0"/>
                <a:ea typeface="Merriweather" pitchFamily="34" charset="-122"/>
                <a:cs typeface="Merriweather" pitchFamily="34" charset="-120"/>
              </a:rPr>
              <a:t>User Input</a:t>
            </a:r>
            <a:endParaRPr lang="en-US" sz="1900" dirty="0"/>
          </a:p>
        </p:txBody>
      </p:sp>
      <p:sp>
        <p:nvSpPr>
          <p:cNvPr id="9" name="Text 6"/>
          <p:cNvSpPr/>
          <p:nvPr/>
        </p:nvSpPr>
        <p:spPr>
          <a:xfrm>
            <a:off x="874514" y="4438055"/>
            <a:ext cx="6149221" cy="621744"/>
          </a:xfrm>
          <a:prstGeom prst="rect">
            <a:avLst/>
          </a:prstGeom>
          <a:noFill/>
          <a:ln/>
        </p:spPr>
        <p:txBody>
          <a:bodyPr wrap="squar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Users enter the text they want to translate in the provided text field.</a:t>
            </a:r>
            <a:endParaRPr lang="en-US" sz="1500" dirty="0"/>
          </a:p>
        </p:txBody>
      </p:sp>
      <p:sp>
        <p:nvSpPr>
          <p:cNvPr id="10" name="Shape 7"/>
          <p:cNvSpPr/>
          <p:nvPr/>
        </p:nvSpPr>
        <p:spPr>
          <a:xfrm>
            <a:off x="7303651" y="5934313"/>
            <a:ext cx="22860" cy="680204"/>
          </a:xfrm>
          <a:prstGeom prst="roundRect">
            <a:avLst>
              <a:gd name="adj" fmla="val 357081"/>
            </a:avLst>
          </a:prstGeom>
          <a:solidFill>
            <a:srgbClr val="194A99"/>
          </a:solidFill>
          <a:ln/>
        </p:spPr>
      </p:sp>
      <p:sp>
        <p:nvSpPr>
          <p:cNvPr id="11" name="Shape 8"/>
          <p:cNvSpPr/>
          <p:nvPr/>
        </p:nvSpPr>
        <p:spPr>
          <a:xfrm>
            <a:off x="7096482" y="5715714"/>
            <a:ext cx="437198" cy="437198"/>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7227927" y="5788462"/>
            <a:ext cx="174308" cy="291584"/>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2</a:t>
            </a:r>
            <a:endParaRPr lang="en-US" sz="2250" dirty="0"/>
          </a:p>
        </p:txBody>
      </p:sp>
      <p:sp>
        <p:nvSpPr>
          <p:cNvPr id="13" name="Text 10"/>
          <p:cNvSpPr/>
          <p:nvPr/>
        </p:nvSpPr>
        <p:spPr>
          <a:xfrm>
            <a:off x="6100405" y="6808827"/>
            <a:ext cx="2429351" cy="303609"/>
          </a:xfrm>
          <a:prstGeom prst="rect">
            <a:avLst/>
          </a:prstGeom>
          <a:noFill/>
          <a:ln/>
        </p:spPr>
        <p:txBody>
          <a:bodyPr wrap="none" lIns="0" tIns="0" rIns="0" bIns="0" rtlCol="0" anchor="t"/>
          <a:lstStyle/>
          <a:p>
            <a:pPr marL="0" indent="0" algn="ctr">
              <a:lnSpc>
                <a:spcPts val="2350"/>
              </a:lnSpc>
              <a:buNone/>
            </a:pPr>
            <a:r>
              <a:rPr lang="en-US" sz="1900" dirty="0">
                <a:solidFill>
                  <a:srgbClr val="E2E6E9"/>
                </a:solidFill>
                <a:latin typeface="Merriweather" pitchFamily="34" charset="0"/>
                <a:ea typeface="Merriweather" pitchFamily="34" charset="-122"/>
                <a:cs typeface="Merriweather" pitchFamily="34" charset="-120"/>
              </a:rPr>
              <a:t>Language Selection</a:t>
            </a:r>
            <a:endParaRPr lang="en-US" sz="1900" dirty="0"/>
          </a:p>
        </p:txBody>
      </p:sp>
      <p:sp>
        <p:nvSpPr>
          <p:cNvPr id="14" name="Text 11"/>
          <p:cNvSpPr/>
          <p:nvPr/>
        </p:nvSpPr>
        <p:spPr>
          <a:xfrm>
            <a:off x="4240530" y="7228999"/>
            <a:ext cx="6149221" cy="310872"/>
          </a:xfrm>
          <a:prstGeom prst="rect">
            <a:avLst/>
          </a:prstGeom>
          <a:noFill/>
          <a:ln/>
        </p:spPr>
        <p:txBody>
          <a:bodyPr wrap="non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Users select the source and target languages for the translation.</a:t>
            </a:r>
            <a:endParaRPr lang="en-US" sz="1500" dirty="0"/>
          </a:p>
        </p:txBody>
      </p:sp>
      <p:sp>
        <p:nvSpPr>
          <p:cNvPr id="15" name="Shape 12"/>
          <p:cNvSpPr/>
          <p:nvPr/>
        </p:nvSpPr>
        <p:spPr>
          <a:xfrm>
            <a:off x="10669786" y="5254109"/>
            <a:ext cx="22860" cy="680204"/>
          </a:xfrm>
          <a:prstGeom prst="roundRect">
            <a:avLst>
              <a:gd name="adj" fmla="val 357081"/>
            </a:avLst>
          </a:prstGeom>
          <a:solidFill>
            <a:srgbClr val="194A99"/>
          </a:solidFill>
          <a:ln/>
        </p:spPr>
      </p:sp>
      <p:sp>
        <p:nvSpPr>
          <p:cNvPr id="16" name="Shape 13"/>
          <p:cNvSpPr/>
          <p:nvPr/>
        </p:nvSpPr>
        <p:spPr>
          <a:xfrm>
            <a:off x="10462617" y="5715714"/>
            <a:ext cx="437198" cy="437198"/>
          </a:xfrm>
          <a:prstGeom prst="roundRect">
            <a:avLst>
              <a:gd name="adj" fmla="val 18671"/>
            </a:avLst>
          </a:prstGeom>
          <a:solidFill>
            <a:srgbClr val="003180"/>
          </a:solidFill>
          <a:ln w="7620">
            <a:solidFill>
              <a:srgbClr val="194A99"/>
            </a:solidFill>
            <a:prstDash val="solid"/>
          </a:ln>
        </p:spPr>
      </p:sp>
      <p:sp>
        <p:nvSpPr>
          <p:cNvPr id="17" name="Text 14"/>
          <p:cNvSpPr/>
          <p:nvPr/>
        </p:nvSpPr>
        <p:spPr>
          <a:xfrm>
            <a:off x="10599539" y="5788462"/>
            <a:ext cx="163235" cy="291584"/>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3</a:t>
            </a:r>
            <a:endParaRPr lang="en-US" sz="2250" dirty="0"/>
          </a:p>
        </p:txBody>
      </p:sp>
      <p:sp>
        <p:nvSpPr>
          <p:cNvPr id="18" name="Text 15"/>
          <p:cNvSpPr/>
          <p:nvPr/>
        </p:nvSpPr>
        <p:spPr>
          <a:xfrm>
            <a:off x="9466540" y="4017883"/>
            <a:ext cx="2429351" cy="303609"/>
          </a:xfrm>
          <a:prstGeom prst="rect">
            <a:avLst/>
          </a:prstGeom>
          <a:noFill/>
          <a:ln/>
        </p:spPr>
        <p:txBody>
          <a:bodyPr wrap="none" lIns="0" tIns="0" rIns="0" bIns="0" rtlCol="0" anchor="t"/>
          <a:lstStyle/>
          <a:p>
            <a:pPr marL="0" indent="0" algn="ctr">
              <a:lnSpc>
                <a:spcPts val="2350"/>
              </a:lnSpc>
              <a:buNone/>
            </a:pPr>
            <a:r>
              <a:rPr lang="en-US" sz="1900" dirty="0">
                <a:solidFill>
                  <a:srgbClr val="E2E6E9"/>
                </a:solidFill>
                <a:latin typeface="Merriweather" pitchFamily="34" charset="0"/>
                <a:ea typeface="Merriweather" pitchFamily="34" charset="-122"/>
                <a:cs typeface="Merriweather" pitchFamily="34" charset="-120"/>
              </a:rPr>
              <a:t>Translation</a:t>
            </a:r>
            <a:endParaRPr lang="en-US" sz="1900" dirty="0"/>
          </a:p>
        </p:txBody>
      </p:sp>
      <p:sp>
        <p:nvSpPr>
          <p:cNvPr id="19" name="Text 16"/>
          <p:cNvSpPr/>
          <p:nvPr/>
        </p:nvSpPr>
        <p:spPr>
          <a:xfrm>
            <a:off x="7606665" y="4438055"/>
            <a:ext cx="6149221" cy="621744"/>
          </a:xfrm>
          <a:prstGeom prst="rect">
            <a:avLst/>
          </a:prstGeom>
          <a:noFill/>
          <a:ln/>
        </p:spPr>
        <p:txBody>
          <a:bodyPr wrap="squar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The application uses the Google Translate API to instantly provide the translated text.</a:t>
            </a:r>
            <a:endParaRPr lang="en-US" sz="1500" dirty="0"/>
          </a:p>
        </p:txBody>
      </p:sp>
      <p:pic>
        <p:nvPicPr>
          <p:cNvPr id="20" name="Picture 19">
            <a:extLst>
              <a:ext uri="{FF2B5EF4-FFF2-40B4-BE49-F238E27FC236}">
                <a16:creationId xmlns:a16="http://schemas.microsoft.com/office/drawing/2014/main" id="{6027D343-5A3D-43FA-87FF-9D5FECA56C37}"/>
              </a:ext>
            </a:extLst>
          </p:cNvPr>
          <p:cNvPicPr>
            <a:picLocks noChangeAspect="1"/>
          </p:cNvPicPr>
          <p:nvPr/>
        </p:nvPicPr>
        <p:blipFill>
          <a:blip r:embed="rId4"/>
          <a:stretch>
            <a:fillRect/>
          </a:stretch>
        </p:blipFill>
        <p:spPr>
          <a:xfrm>
            <a:off x="12830109" y="7718822"/>
            <a:ext cx="1701305" cy="4107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219"/>
          </a:xfrm>
          <a:prstGeom prst="rect">
            <a:avLst/>
          </a:prstGeom>
        </p:spPr>
      </p:pic>
      <p:sp>
        <p:nvSpPr>
          <p:cNvPr id="3" name="Text 0"/>
          <p:cNvSpPr/>
          <p:nvPr/>
        </p:nvSpPr>
        <p:spPr>
          <a:xfrm>
            <a:off x="705207" y="554117"/>
            <a:ext cx="5803344" cy="629603"/>
          </a:xfrm>
          <a:prstGeom prst="rect">
            <a:avLst/>
          </a:prstGeom>
          <a:noFill/>
          <a:ln/>
        </p:spPr>
        <p:txBody>
          <a:bodyPr wrap="none" lIns="0" tIns="0" rIns="0" bIns="0" rtlCol="0" anchor="t"/>
          <a:lstStyle/>
          <a:p>
            <a:pPr marL="0" indent="0">
              <a:lnSpc>
                <a:spcPts val="4950"/>
              </a:lnSpc>
              <a:buNone/>
            </a:pPr>
            <a:r>
              <a:rPr lang="en-US" sz="3950" dirty="0">
                <a:solidFill>
                  <a:srgbClr val="F5F0F0"/>
                </a:solidFill>
                <a:latin typeface="Merriweather" pitchFamily="34" charset="0"/>
                <a:ea typeface="Merriweather" pitchFamily="34" charset="-122"/>
                <a:cs typeface="Merriweather" pitchFamily="34" charset="-120"/>
              </a:rPr>
              <a:t>Execution Instructions </a:t>
            </a:r>
            <a:endParaRPr lang="en-US" sz="3950" dirty="0"/>
          </a:p>
        </p:txBody>
      </p:sp>
      <p:pic>
        <p:nvPicPr>
          <p:cNvPr id="4" name="Image 1" descr="preencoded.png"/>
          <p:cNvPicPr>
            <a:picLocks noChangeAspect="1"/>
          </p:cNvPicPr>
          <p:nvPr/>
        </p:nvPicPr>
        <p:blipFill>
          <a:blip r:embed="rId4"/>
          <a:stretch>
            <a:fillRect/>
          </a:stretch>
        </p:blipFill>
        <p:spPr>
          <a:xfrm>
            <a:off x="705207" y="1485900"/>
            <a:ext cx="1007507" cy="1996916"/>
          </a:xfrm>
          <a:prstGeom prst="rect">
            <a:avLst/>
          </a:prstGeom>
        </p:spPr>
      </p:pic>
      <p:sp>
        <p:nvSpPr>
          <p:cNvPr id="5" name="Text 1"/>
          <p:cNvSpPr/>
          <p:nvPr/>
        </p:nvSpPr>
        <p:spPr>
          <a:xfrm>
            <a:off x="2014895" y="1687354"/>
            <a:ext cx="2518767" cy="314920"/>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Prerequisites</a:t>
            </a:r>
            <a:endParaRPr lang="en-US" sz="1950" dirty="0"/>
          </a:p>
        </p:txBody>
      </p:sp>
      <p:sp>
        <p:nvSpPr>
          <p:cNvPr id="6" name="Text 2"/>
          <p:cNvSpPr/>
          <p:nvPr/>
        </p:nvSpPr>
        <p:spPr>
          <a:xfrm>
            <a:off x="2014895" y="2123122"/>
            <a:ext cx="6423898"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2E6E9"/>
                </a:solidFill>
                <a:latin typeface="Merriweather" pitchFamily="34" charset="0"/>
                <a:ea typeface="Merriweather" pitchFamily="34" charset="-122"/>
                <a:cs typeface="Merriweather" pitchFamily="34" charset="-120"/>
              </a:rPr>
              <a:t>Install Python on your system if it’s not already installed.</a:t>
            </a:r>
            <a:endParaRPr lang="en-US" sz="1550" dirty="0"/>
          </a:p>
        </p:txBody>
      </p:sp>
      <p:sp>
        <p:nvSpPr>
          <p:cNvPr id="7" name="Text 3"/>
          <p:cNvSpPr/>
          <p:nvPr/>
        </p:nvSpPr>
        <p:spPr>
          <a:xfrm>
            <a:off x="2014895" y="2515910"/>
            <a:ext cx="6423898"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2E6E9"/>
                </a:solidFill>
                <a:latin typeface="Merriweather" pitchFamily="34" charset="0"/>
                <a:ea typeface="Merriweather" pitchFamily="34" charset="-122"/>
                <a:cs typeface="Merriweather" pitchFamily="34" charset="-120"/>
              </a:rPr>
              <a:t>Install required libraries by running:</a:t>
            </a:r>
            <a:endParaRPr lang="en-US" sz="1550" dirty="0"/>
          </a:p>
        </p:txBody>
      </p:sp>
      <p:sp>
        <p:nvSpPr>
          <p:cNvPr id="8" name="Text 4"/>
          <p:cNvSpPr/>
          <p:nvPr/>
        </p:nvSpPr>
        <p:spPr>
          <a:xfrm>
            <a:off x="2014895" y="2959060"/>
            <a:ext cx="6423898" cy="322302"/>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             pip install googletrans==3.1.0a0</a:t>
            </a:r>
            <a:endParaRPr lang="en-US" sz="1550" dirty="0"/>
          </a:p>
        </p:txBody>
      </p:sp>
      <p:pic>
        <p:nvPicPr>
          <p:cNvPr id="9" name="Image 2" descr="preencoded.png"/>
          <p:cNvPicPr>
            <a:picLocks noChangeAspect="1"/>
          </p:cNvPicPr>
          <p:nvPr/>
        </p:nvPicPr>
        <p:blipFill>
          <a:blip r:embed="rId5"/>
          <a:stretch>
            <a:fillRect/>
          </a:stretch>
        </p:blipFill>
        <p:spPr>
          <a:xfrm>
            <a:off x="705207" y="3482816"/>
            <a:ext cx="1007507" cy="1996916"/>
          </a:xfrm>
          <a:prstGeom prst="rect">
            <a:avLst/>
          </a:prstGeom>
        </p:spPr>
      </p:pic>
      <p:sp>
        <p:nvSpPr>
          <p:cNvPr id="10" name="Text 5"/>
          <p:cNvSpPr/>
          <p:nvPr/>
        </p:nvSpPr>
        <p:spPr>
          <a:xfrm>
            <a:off x="2014895" y="3684270"/>
            <a:ext cx="2518767" cy="314920"/>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Running the Script</a:t>
            </a:r>
            <a:endParaRPr lang="en-US" sz="1950" dirty="0"/>
          </a:p>
        </p:txBody>
      </p:sp>
      <p:sp>
        <p:nvSpPr>
          <p:cNvPr id="11" name="Text 6"/>
          <p:cNvSpPr/>
          <p:nvPr/>
        </p:nvSpPr>
        <p:spPr>
          <a:xfrm>
            <a:off x="2014895" y="4120039"/>
            <a:ext cx="6423898"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2E6E9"/>
                </a:solidFill>
                <a:latin typeface="Merriweather" pitchFamily="34" charset="0"/>
                <a:ea typeface="Merriweather" pitchFamily="34" charset="-122"/>
                <a:cs typeface="Merriweather" pitchFamily="34" charset="-120"/>
              </a:rPr>
              <a:t>Open the code in an editor like VS Code or any Python IDE.</a:t>
            </a:r>
            <a:endParaRPr lang="en-US" sz="1550" dirty="0"/>
          </a:p>
        </p:txBody>
      </p:sp>
      <p:sp>
        <p:nvSpPr>
          <p:cNvPr id="12" name="Text 7"/>
          <p:cNvSpPr/>
          <p:nvPr/>
        </p:nvSpPr>
        <p:spPr>
          <a:xfrm>
            <a:off x="2014895" y="4512826"/>
            <a:ext cx="6423898"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2E6E9"/>
                </a:solidFill>
                <a:latin typeface="Merriweather" pitchFamily="34" charset="0"/>
                <a:ea typeface="Merriweather" pitchFamily="34" charset="-122"/>
                <a:cs typeface="Merriweather" pitchFamily="34" charset="-120"/>
              </a:rPr>
              <a:t>Run the script by pressing the "Run" button or by executing:</a:t>
            </a:r>
            <a:endParaRPr lang="en-US" sz="1550" dirty="0"/>
          </a:p>
        </p:txBody>
      </p:sp>
      <p:sp>
        <p:nvSpPr>
          <p:cNvPr id="13" name="Text 8"/>
          <p:cNvSpPr/>
          <p:nvPr/>
        </p:nvSpPr>
        <p:spPr>
          <a:xfrm>
            <a:off x="2014895" y="4955977"/>
            <a:ext cx="6423898" cy="322302"/>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             python script_name.py</a:t>
            </a:r>
            <a:endParaRPr lang="en-US" sz="1550" dirty="0"/>
          </a:p>
        </p:txBody>
      </p:sp>
      <p:pic>
        <p:nvPicPr>
          <p:cNvPr id="14" name="Image 3" descr="preencoded.png"/>
          <p:cNvPicPr>
            <a:picLocks noChangeAspect="1"/>
          </p:cNvPicPr>
          <p:nvPr/>
        </p:nvPicPr>
        <p:blipFill>
          <a:blip r:embed="rId6"/>
          <a:stretch>
            <a:fillRect/>
          </a:stretch>
        </p:blipFill>
        <p:spPr>
          <a:xfrm>
            <a:off x="705207" y="5479733"/>
            <a:ext cx="1007507" cy="2198370"/>
          </a:xfrm>
          <a:prstGeom prst="rect">
            <a:avLst/>
          </a:prstGeom>
        </p:spPr>
      </p:pic>
      <p:sp>
        <p:nvSpPr>
          <p:cNvPr id="15" name="Text 9"/>
          <p:cNvSpPr/>
          <p:nvPr/>
        </p:nvSpPr>
        <p:spPr>
          <a:xfrm>
            <a:off x="2014895" y="5681186"/>
            <a:ext cx="2518767" cy="314920"/>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Usage Instructions</a:t>
            </a:r>
            <a:endParaRPr lang="en-US" sz="1950" dirty="0"/>
          </a:p>
        </p:txBody>
      </p:sp>
      <p:sp>
        <p:nvSpPr>
          <p:cNvPr id="16" name="Text 10"/>
          <p:cNvSpPr/>
          <p:nvPr/>
        </p:nvSpPr>
        <p:spPr>
          <a:xfrm>
            <a:off x="2014895" y="6116955"/>
            <a:ext cx="6423898" cy="64460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2E6E9"/>
                </a:solidFill>
                <a:latin typeface="Merriweather" pitchFamily="34" charset="0"/>
                <a:ea typeface="Merriweather" pitchFamily="34" charset="-122"/>
                <a:cs typeface="Merriweather" pitchFamily="34" charset="-120"/>
              </a:rPr>
              <a:t>Input text and specify source and target languages as prompted.</a:t>
            </a:r>
            <a:endParaRPr lang="en-US" sz="1550" dirty="0"/>
          </a:p>
        </p:txBody>
      </p:sp>
      <p:sp>
        <p:nvSpPr>
          <p:cNvPr id="17" name="Text 11"/>
          <p:cNvSpPr/>
          <p:nvPr/>
        </p:nvSpPr>
        <p:spPr>
          <a:xfrm>
            <a:off x="2014895" y="6832044"/>
            <a:ext cx="6423898" cy="64460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2E6E9"/>
                </a:solidFill>
                <a:latin typeface="Merriweather" pitchFamily="34" charset="0"/>
                <a:ea typeface="Merriweather" pitchFamily="34" charset="-122"/>
                <a:cs typeface="Merriweather" pitchFamily="34" charset="-120"/>
              </a:rPr>
              <a:t>View the translated output displayed in the output area or message box</a:t>
            </a:r>
            <a:endParaRPr lang="en-US" sz="1550" dirty="0"/>
          </a:p>
        </p:txBody>
      </p:sp>
      <p:pic>
        <p:nvPicPr>
          <p:cNvPr id="18" name="Picture 17">
            <a:extLst>
              <a:ext uri="{FF2B5EF4-FFF2-40B4-BE49-F238E27FC236}">
                <a16:creationId xmlns:a16="http://schemas.microsoft.com/office/drawing/2014/main" id="{94EA8C44-81C8-4B56-837B-21C5625A75EF}"/>
              </a:ext>
            </a:extLst>
          </p:cNvPr>
          <p:cNvPicPr>
            <a:picLocks noChangeAspect="1"/>
          </p:cNvPicPr>
          <p:nvPr/>
        </p:nvPicPr>
        <p:blipFill>
          <a:blip r:embed="rId7"/>
          <a:stretch>
            <a:fillRect/>
          </a:stretch>
        </p:blipFill>
        <p:spPr>
          <a:xfrm>
            <a:off x="9143999" y="-5239"/>
            <a:ext cx="5695593"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831"/>
          </a:xfrm>
          <a:prstGeom prst="rect">
            <a:avLst/>
          </a:prstGeom>
        </p:spPr>
      </p:pic>
      <p:sp>
        <p:nvSpPr>
          <p:cNvPr id="3" name="Text 0"/>
          <p:cNvSpPr/>
          <p:nvPr/>
        </p:nvSpPr>
        <p:spPr>
          <a:xfrm>
            <a:off x="794028" y="3459718"/>
            <a:ext cx="5681782" cy="709017"/>
          </a:xfrm>
          <a:prstGeom prst="rect">
            <a:avLst/>
          </a:prstGeom>
          <a:noFill/>
          <a:ln/>
        </p:spPr>
        <p:txBody>
          <a:bodyPr wrap="none" lIns="0" tIns="0" rIns="0" bIns="0" rtlCol="0" anchor="t"/>
          <a:lstStyle/>
          <a:p>
            <a:pPr marL="0" indent="0">
              <a:lnSpc>
                <a:spcPts val="5550"/>
              </a:lnSpc>
              <a:buNone/>
            </a:pPr>
            <a:r>
              <a:rPr lang="en-US" sz="4450" dirty="0">
                <a:solidFill>
                  <a:srgbClr val="F5F0F0"/>
                </a:solidFill>
                <a:latin typeface="Merriweather" pitchFamily="34" charset="0"/>
                <a:ea typeface="Merriweather" pitchFamily="34" charset="-122"/>
                <a:cs typeface="Merriweather" pitchFamily="34" charset="-120"/>
              </a:rPr>
              <a:t>Application Benefits</a:t>
            </a:r>
            <a:endParaRPr lang="en-US" sz="4450" dirty="0"/>
          </a:p>
        </p:txBody>
      </p:sp>
      <p:pic>
        <p:nvPicPr>
          <p:cNvPr id="4" name="Image 1" descr="preencoded.png"/>
          <p:cNvPicPr>
            <a:picLocks noChangeAspect="1"/>
          </p:cNvPicPr>
          <p:nvPr/>
        </p:nvPicPr>
        <p:blipFill>
          <a:blip r:embed="rId4"/>
          <a:stretch>
            <a:fillRect/>
          </a:stretch>
        </p:blipFill>
        <p:spPr>
          <a:xfrm>
            <a:off x="794028" y="4509016"/>
            <a:ext cx="567095" cy="567095"/>
          </a:xfrm>
          <a:prstGeom prst="rect">
            <a:avLst/>
          </a:prstGeom>
        </p:spPr>
      </p:pic>
      <p:sp>
        <p:nvSpPr>
          <p:cNvPr id="5" name="Text 1"/>
          <p:cNvSpPr/>
          <p:nvPr/>
        </p:nvSpPr>
        <p:spPr>
          <a:xfrm>
            <a:off x="794028" y="5302925"/>
            <a:ext cx="2835831"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Global Reach</a:t>
            </a:r>
            <a:endParaRPr lang="en-US" sz="2200" dirty="0"/>
          </a:p>
        </p:txBody>
      </p:sp>
      <p:sp>
        <p:nvSpPr>
          <p:cNvPr id="6" name="Text 2"/>
          <p:cNvSpPr/>
          <p:nvPr/>
        </p:nvSpPr>
        <p:spPr>
          <a:xfrm>
            <a:off x="794028" y="5793462"/>
            <a:ext cx="3005376" cy="1815108"/>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Enables communication across language barriers, fostering global collaboration and understanding.</a:t>
            </a:r>
            <a:endParaRPr lang="en-US" sz="1750" dirty="0"/>
          </a:p>
        </p:txBody>
      </p:sp>
      <p:pic>
        <p:nvPicPr>
          <p:cNvPr id="7" name="Image 2" descr="preencoded.png"/>
          <p:cNvPicPr>
            <a:picLocks noChangeAspect="1"/>
          </p:cNvPicPr>
          <p:nvPr/>
        </p:nvPicPr>
        <p:blipFill>
          <a:blip r:embed="rId5"/>
          <a:stretch>
            <a:fillRect/>
          </a:stretch>
        </p:blipFill>
        <p:spPr>
          <a:xfrm>
            <a:off x="4139684" y="4509016"/>
            <a:ext cx="567095" cy="567095"/>
          </a:xfrm>
          <a:prstGeom prst="rect">
            <a:avLst/>
          </a:prstGeom>
        </p:spPr>
      </p:pic>
      <p:sp>
        <p:nvSpPr>
          <p:cNvPr id="8" name="Text 3"/>
          <p:cNvSpPr/>
          <p:nvPr/>
        </p:nvSpPr>
        <p:spPr>
          <a:xfrm>
            <a:off x="4139684" y="5302925"/>
            <a:ext cx="2835831"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Time-Saving</a:t>
            </a:r>
            <a:endParaRPr lang="en-US" sz="2200" dirty="0"/>
          </a:p>
        </p:txBody>
      </p:sp>
      <p:sp>
        <p:nvSpPr>
          <p:cNvPr id="9" name="Text 4"/>
          <p:cNvSpPr/>
          <p:nvPr/>
        </p:nvSpPr>
        <p:spPr>
          <a:xfrm>
            <a:off x="4139684" y="5793462"/>
            <a:ext cx="3005376" cy="1815108"/>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Provides instant translations, saving users time and effort compared to manual translation methods.</a:t>
            </a:r>
            <a:endParaRPr lang="en-US" sz="1750" dirty="0"/>
          </a:p>
        </p:txBody>
      </p:sp>
      <p:pic>
        <p:nvPicPr>
          <p:cNvPr id="10" name="Image 3" descr="preencoded.png"/>
          <p:cNvPicPr>
            <a:picLocks noChangeAspect="1"/>
          </p:cNvPicPr>
          <p:nvPr/>
        </p:nvPicPr>
        <p:blipFill>
          <a:blip r:embed="rId6"/>
          <a:stretch>
            <a:fillRect/>
          </a:stretch>
        </p:blipFill>
        <p:spPr>
          <a:xfrm>
            <a:off x="7485340" y="4509016"/>
            <a:ext cx="567095" cy="567095"/>
          </a:xfrm>
          <a:prstGeom prst="rect">
            <a:avLst/>
          </a:prstGeom>
        </p:spPr>
      </p:pic>
      <p:sp>
        <p:nvSpPr>
          <p:cNvPr id="11" name="Text 5"/>
          <p:cNvSpPr/>
          <p:nvPr/>
        </p:nvSpPr>
        <p:spPr>
          <a:xfrm>
            <a:off x="7485340" y="5302925"/>
            <a:ext cx="2835831"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Cost-Effective</a:t>
            </a:r>
            <a:endParaRPr lang="en-US" sz="2200" dirty="0"/>
          </a:p>
        </p:txBody>
      </p:sp>
      <p:sp>
        <p:nvSpPr>
          <p:cNvPr id="12" name="Text 6"/>
          <p:cNvSpPr/>
          <p:nvPr/>
        </p:nvSpPr>
        <p:spPr>
          <a:xfrm>
            <a:off x="7485340" y="5793462"/>
            <a:ext cx="3005376" cy="1452086"/>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Offers a free and accessible translation solution, eliminating the need for paid services.</a:t>
            </a:r>
            <a:endParaRPr lang="en-US" sz="1750" dirty="0"/>
          </a:p>
        </p:txBody>
      </p:sp>
      <p:pic>
        <p:nvPicPr>
          <p:cNvPr id="13" name="Image 4" descr="preencoded.png"/>
          <p:cNvPicPr>
            <a:picLocks noChangeAspect="1"/>
          </p:cNvPicPr>
          <p:nvPr/>
        </p:nvPicPr>
        <p:blipFill>
          <a:blip r:embed="rId7"/>
          <a:stretch>
            <a:fillRect/>
          </a:stretch>
        </p:blipFill>
        <p:spPr>
          <a:xfrm>
            <a:off x="10830997" y="4509016"/>
            <a:ext cx="567095" cy="567095"/>
          </a:xfrm>
          <a:prstGeom prst="rect">
            <a:avLst/>
          </a:prstGeom>
        </p:spPr>
      </p:pic>
      <p:sp>
        <p:nvSpPr>
          <p:cNvPr id="14" name="Text 7"/>
          <p:cNvSpPr/>
          <p:nvPr/>
        </p:nvSpPr>
        <p:spPr>
          <a:xfrm>
            <a:off x="10830997" y="5302925"/>
            <a:ext cx="2835831" cy="354449"/>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Accessibility</a:t>
            </a:r>
            <a:endParaRPr lang="en-US" sz="2200" dirty="0"/>
          </a:p>
        </p:txBody>
      </p:sp>
      <p:sp>
        <p:nvSpPr>
          <p:cNvPr id="15" name="Text 8"/>
          <p:cNvSpPr/>
          <p:nvPr/>
        </p:nvSpPr>
        <p:spPr>
          <a:xfrm>
            <a:off x="10830997" y="5793462"/>
            <a:ext cx="3005376" cy="1815108"/>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Accessible to users with diverse linguistic backgrounds, promoting inclusion and understanding.</a:t>
            </a:r>
            <a:endParaRPr lang="en-US" sz="1750" dirty="0"/>
          </a:p>
        </p:txBody>
      </p:sp>
      <p:pic>
        <p:nvPicPr>
          <p:cNvPr id="16" name="Picture 15">
            <a:extLst>
              <a:ext uri="{FF2B5EF4-FFF2-40B4-BE49-F238E27FC236}">
                <a16:creationId xmlns:a16="http://schemas.microsoft.com/office/drawing/2014/main" id="{304B24A7-1BA8-4813-A4E4-55DA4AEB7F07}"/>
              </a:ext>
            </a:extLst>
          </p:cNvPr>
          <p:cNvPicPr>
            <a:picLocks noChangeAspect="1"/>
          </p:cNvPicPr>
          <p:nvPr/>
        </p:nvPicPr>
        <p:blipFill>
          <a:blip r:embed="rId8"/>
          <a:stretch>
            <a:fillRect/>
          </a:stretch>
        </p:blipFill>
        <p:spPr>
          <a:xfrm>
            <a:off x="12830109" y="7718822"/>
            <a:ext cx="1701305" cy="4107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22722" y="652105"/>
            <a:ext cx="7498556" cy="1469231"/>
          </a:xfrm>
          <a:prstGeom prst="rect">
            <a:avLst/>
          </a:prstGeom>
          <a:noFill/>
          <a:ln/>
        </p:spPr>
        <p:txBody>
          <a:bodyPr wrap="square" lIns="0" tIns="0" rIns="0" bIns="0" rtlCol="0" anchor="t"/>
          <a:lstStyle/>
          <a:p>
            <a:pPr marL="0" indent="0">
              <a:lnSpc>
                <a:spcPts val="5750"/>
              </a:lnSpc>
              <a:buNone/>
            </a:pPr>
            <a:r>
              <a:rPr lang="en-US" sz="4600" dirty="0">
                <a:solidFill>
                  <a:srgbClr val="F5F0F0"/>
                </a:solidFill>
                <a:latin typeface="Merriweather" pitchFamily="34" charset="0"/>
                <a:ea typeface="Merriweather" pitchFamily="34" charset="-122"/>
                <a:cs typeface="Merriweather" pitchFamily="34" charset="-120"/>
              </a:rPr>
              <a:t>Handling Multiple Language Pairs</a:t>
            </a:r>
            <a:endParaRPr lang="en-US" sz="4600" dirty="0"/>
          </a:p>
        </p:txBody>
      </p:sp>
      <p:sp>
        <p:nvSpPr>
          <p:cNvPr id="4" name="Shape 1"/>
          <p:cNvSpPr/>
          <p:nvPr/>
        </p:nvSpPr>
        <p:spPr>
          <a:xfrm>
            <a:off x="822722" y="2473881"/>
            <a:ext cx="7498556" cy="5103495"/>
          </a:xfrm>
          <a:prstGeom prst="roundRect">
            <a:avLst>
              <a:gd name="adj" fmla="val 1935"/>
            </a:avLst>
          </a:prstGeom>
          <a:noFill/>
          <a:ln w="7620">
            <a:solidFill>
              <a:srgbClr val="FFFFFF">
                <a:alpha val="24000"/>
              </a:srgbClr>
            </a:solidFill>
            <a:prstDash val="solid"/>
          </a:ln>
        </p:spPr>
      </p:sp>
      <p:sp>
        <p:nvSpPr>
          <p:cNvPr id="5" name="Shape 2"/>
          <p:cNvSpPr/>
          <p:nvPr/>
        </p:nvSpPr>
        <p:spPr>
          <a:xfrm>
            <a:off x="830342" y="2481501"/>
            <a:ext cx="7483316" cy="673179"/>
          </a:xfrm>
          <a:prstGeom prst="rect">
            <a:avLst/>
          </a:prstGeom>
          <a:solidFill>
            <a:srgbClr val="FFFFFF">
              <a:alpha val="4000"/>
            </a:srgbClr>
          </a:solidFill>
          <a:ln/>
        </p:spPr>
      </p:sp>
      <p:sp>
        <p:nvSpPr>
          <p:cNvPr id="6" name="Text 3"/>
          <p:cNvSpPr/>
          <p:nvPr/>
        </p:nvSpPr>
        <p:spPr>
          <a:xfrm>
            <a:off x="1065371" y="2630091"/>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Source Language</a:t>
            </a:r>
            <a:endParaRPr lang="en-US" sz="1850" dirty="0"/>
          </a:p>
        </p:txBody>
      </p:sp>
      <p:sp>
        <p:nvSpPr>
          <p:cNvPr id="7" name="Text 4"/>
          <p:cNvSpPr/>
          <p:nvPr/>
        </p:nvSpPr>
        <p:spPr>
          <a:xfrm>
            <a:off x="4810839" y="2630091"/>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Target Language</a:t>
            </a:r>
            <a:endParaRPr lang="en-US" sz="1850" dirty="0"/>
          </a:p>
        </p:txBody>
      </p:sp>
      <p:sp>
        <p:nvSpPr>
          <p:cNvPr id="8" name="Shape 5"/>
          <p:cNvSpPr/>
          <p:nvPr/>
        </p:nvSpPr>
        <p:spPr>
          <a:xfrm>
            <a:off x="830342" y="3154680"/>
            <a:ext cx="7483316" cy="1049179"/>
          </a:xfrm>
          <a:prstGeom prst="rect">
            <a:avLst/>
          </a:prstGeom>
          <a:solidFill>
            <a:srgbClr val="000000">
              <a:alpha val="4000"/>
            </a:srgbClr>
          </a:solidFill>
          <a:ln/>
        </p:spPr>
      </p:sp>
      <p:sp>
        <p:nvSpPr>
          <p:cNvPr id="9" name="Text 6"/>
          <p:cNvSpPr/>
          <p:nvPr/>
        </p:nvSpPr>
        <p:spPr>
          <a:xfrm>
            <a:off x="1065371" y="3303270"/>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English</a:t>
            </a:r>
            <a:endParaRPr lang="en-US" sz="1850" dirty="0"/>
          </a:p>
        </p:txBody>
      </p:sp>
      <p:sp>
        <p:nvSpPr>
          <p:cNvPr id="10" name="Text 7"/>
          <p:cNvSpPr/>
          <p:nvPr/>
        </p:nvSpPr>
        <p:spPr>
          <a:xfrm>
            <a:off x="4810839" y="3303270"/>
            <a:ext cx="3267789" cy="751999"/>
          </a:xfrm>
          <a:prstGeom prst="rect">
            <a:avLst/>
          </a:prstGeom>
          <a:noFill/>
          <a:ln/>
        </p:spPr>
        <p:txBody>
          <a:bodyPr wrap="squar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Spanish, French, German, Chinese, Japanese</a:t>
            </a:r>
            <a:endParaRPr lang="en-US" sz="1850" dirty="0"/>
          </a:p>
        </p:txBody>
      </p:sp>
      <p:sp>
        <p:nvSpPr>
          <p:cNvPr id="11" name="Shape 8"/>
          <p:cNvSpPr/>
          <p:nvPr/>
        </p:nvSpPr>
        <p:spPr>
          <a:xfrm>
            <a:off x="830342" y="4203859"/>
            <a:ext cx="7483316" cy="673179"/>
          </a:xfrm>
          <a:prstGeom prst="rect">
            <a:avLst/>
          </a:prstGeom>
          <a:solidFill>
            <a:srgbClr val="FFFFFF">
              <a:alpha val="4000"/>
            </a:srgbClr>
          </a:solidFill>
          <a:ln/>
        </p:spPr>
      </p:sp>
      <p:sp>
        <p:nvSpPr>
          <p:cNvPr id="12" name="Text 9"/>
          <p:cNvSpPr/>
          <p:nvPr/>
        </p:nvSpPr>
        <p:spPr>
          <a:xfrm>
            <a:off x="1065371" y="4352449"/>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Spanish</a:t>
            </a:r>
            <a:endParaRPr lang="en-US" sz="1850" dirty="0"/>
          </a:p>
        </p:txBody>
      </p:sp>
      <p:sp>
        <p:nvSpPr>
          <p:cNvPr id="13" name="Text 10"/>
          <p:cNvSpPr/>
          <p:nvPr/>
        </p:nvSpPr>
        <p:spPr>
          <a:xfrm>
            <a:off x="4810839" y="4352449"/>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English, French</a:t>
            </a:r>
            <a:endParaRPr lang="en-US" sz="1850" dirty="0"/>
          </a:p>
        </p:txBody>
      </p:sp>
      <p:sp>
        <p:nvSpPr>
          <p:cNvPr id="14" name="Shape 11"/>
          <p:cNvSpPr/>
          <p:nvPr/>
        </p:nvSpPr>
        <p:spPr>
          <a:xfrm>
            <a:off x="830342" y="4877038"/>
            <a:ext cx="7483316" cy="673179"/>
          </a:xfrm>
          <a:prstGeom prst="rect">
            <a:avLst/>
          </a:prstGeom>
          <a:solidFill>
            <a:srgbClr val="000000">
              <a:alpha val="4000"/>
            </a:srgbClr>
          </a:solidFill>
          <a:ln/>
        </p:spPr>
      </p:sp>
      <p:sp>
        <p:nvSpPr>
          <p:cNvPr id="15" name="Text 12"/>
          <p:cNvSpPr/>
          <p:nvPr/>
        </p:nvSpPr>
        <p:spPr>
          <a:xfrm>
            <a:off x="1065371" y="5025628"/>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French</a:t>
            </a:r>
            <a:endParaRPr lang="en-US" sz="1850" dirty="0"/>
          </a:p>
        </p:txBody>
      </p:sp>
      <p:sp>
        <p:nvSpPr>
          <p:cNvPr id="16" name="Text 13"/>
          <p:cNvSpPr/>
          <p:nvPr/>
        </p:nvSpPr>
        <p:spPr>
          <a:xfrm>
            <a:off x="4810839" y="5025628"/>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English, Spanish</a:t>
            </a:r>
            <a:endParaRPr lang="en-US" sz="1850" dirty="0"/>
          </a:p>
        </p:txBody>
      </p:sp>
      <p:sp>
        <p:nvSpPr>
          <p:cNvPr id="17" name="Shape 14"/>
          <p:cNvSpPr/>
          <p:nvPr/>
        </p:nvSpPr>
        <p:spPr>
          <a:xfrm>
            <a:off x="830342" y="5550218"/>
            <a:ext cx="7483316" cy="673179"/>
          </a:xfrm>
          <a:prstGeom prst="rect">
            <a:avLst/>
          </a:prstGeom>
          <a:solidFill>
            <a:srgbClr val="FFFFFF">
              <a:alpha val="4000"/>
            </a:srgbClr>
          </a:solidFill>
          <a:ln/>
        </p:spPr>
      </p:sp>
      <p:sp>
        <p:nvSpPr>
          <p:cNvPr id="18" name="Text 15"/>
          <p:cNvSpPr/>
          <p:nvPr/>
        </p:nvSpPr>
        <p:spPr>
          <a:xfrm>
            <a:off x="1065371" y="5698808"/>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German</a:t>
            </a:r>
            <a:endParaRPr lang="en-US" sz="1850" dirty="0"/>
          </a:p>
        </p:txBody>
      </p:sp>
      <p:sp>
        <p:nvSpPr>
          <p:cNvPr id="19" name="Text 16"/>
          <p:cNvSpPr/>
          <p:nvPr/>
        </p:nvSpPr>
        <p:spPr>
          <a:xfrm>
            <a:off x="4810839" y="5698808"/>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English</a:t>
            </a:r>
            <a:endParaRPr lang="en-US" sz="1850" dirty="0"/>
          </a:p>
        </p:txBody>
      </p:sp>
      <p:sp>
        <p:nvSpPr>
          <p:cNvPr id="20" name="Shape 17"/>
          <p:cNvSpPr/>
          <p:nvPr/>
        </p:nvSpPr>
        <p:spPr>
          <a:xfrm>
            <a:off x="830342" y="6223397"/>
            <a:ext cx="7483316" cy="673179"/>
          </a:xfrm>
          <a:prstGeom prst="rect">
            <a:avLst/>
          </a:prstGeom>
          <a:solidFill>
            <a:srgbClr val="000000">
              <a:alpha val="4000"/>
            </a:srgbClr>
          </a:solidFill>
          <a:ln/>
        </p:spPr>
      </p:sp>
      <p:sp>
        <p:nvSpPr>
          <p:cNvPr id="21" name="Text 18"/>
          <p:cNvSpPr/>
          <p:nvPr/>
        </p:nvSpPr>
        <p:spPr>
          <a:xfrm>
            <a:off x="1065371" y="6371987"/>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Chinese</a:t>
            </a:r>
            <a:endParaRPr lang="en-US" sz="1850" dirty="0"/>
          </a:p>
        </p:txBody>
      </p:sp>
      <p:sp>
        <p:nvSpPr>
          <p:cNvPr id="22" name="Text 19"/>
          <p:cNvSpPr/>
          <p:nvPr/>
        </p:nvSpPr>
        <p:spPr>
          <a:xfrm>
            <a:off x="4810839" y="6371987"/>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English</a:t>
            </a:r>
            <a:endParaRPr lang="en-US" sz="1850" dirty="0"/>
          </a:p>
        </p:txBody>
      </p:sp>
      <p:sp>
        <p:nvSpPr>
          <p:cNvPr id="23" name="Shape 20"/>
          <p:cNvSpPr/>
          <p:nvPr/>
        </p:nvSpPr>
        <p:spPr>
          <a:xfrm>
            <a:off x="830342" y="6896576"/>
            <a:ext cx="7483316" cy="673179"/>
          </a:xfrm>
          <a:prstGeom prst="rect">
            <a:avLst/>
          </a:prstGeom>
          <a:solidFill>
            <a:srgbClr val="FFFFFF">
              <a:alpha val="4000"/>
            </a:srgbClr>
          </a:solidFill>
          <a:ln/>
        </p:spPr>
      </p:sp>
      <p:sp>
        <p:nvSpPr>
          <p:cNvPr id="24" name="Text 21"/>
          <p:cNvSpPr/>
          <p:nvPr/>
        </p:nvSpPr>
        <p:spPr>
          <a:xfrm>
            <a:off x="1065371" y="7045166"/>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Japanese</a:t>
            </a:r>
            <a:endParaRPr lang="en-US" sz="1850" dirty="0"/>
          </a:p>
        </p:txBody>
      </p:sp>
      <p:sp>
        <p:nvSpPr>
          <p:cNvPr id="25" name="Text 22"/>
          <p:cNvSpPr/>
          <p:nvPr/>
        </p:nvSpPr>
        <p:spPr>
          <a:xfrm>
            <a:off x="4810839" y="7045166"/>
            <a:ext cx="3267789" cy="375999"/>
          </a:xfrm>
          <a:prstGeom prst="rect">
            <a:avLst/>
          </a:prstGeom>
          <a:noFill/>
          <a:ln/>
        </p:spPr>
        <p:txBody>
          <a:bodyPr wrap="none" lIns="0" tIns="0" rIns="0" bIns="0" rtlCol="0" anchor="t"/>
          <a:lstStyle/>
          <a:p>
            <a:pPr marL="0" indent="0">
              <a:lnSpc>
                <a:spcPts val="2950"/>
              </a:lnSpc>
              <a:buNone/>
            </a:pPr>
            <a:r>
              <a:rPr lang="en-US" sz="1850" dirty="0">
                <a:solidFill>
                  <a:srgbClr val="E2E6E9"/>
                </a:solidFill>
                <a:latin typeface="Merriweather" pitchFamily="34" charset="0"/>
                <a:ea typeface="Merriweather" pitchFamily="34" charset="-122"/>
                <a:cs typeface="Merriweather" pitchFamily="34" charset="-120"/>
              </a:rPr>
              <a:t>English</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371"/>
          </a:xfrm>
          <a:prstGeom prst="rect">
            <a:avLst/>
          </a:prstGeom>
        </p:spPr>
      </p:pic>
      <p:sp>
        <p:nvSpPr>
          <p:cNvPr id="3" name="Text 0"/>
          <p:cNvSpPr/>
          <p:nvPr/>
        </p:nvSpPr>
        <p:spPr>
          <a:xfrm>
            <a:off x="723543" y="3319463"/>
            <a:ext cx="6261140" cy="646033"/>
          </a:xfrm>
          <a:prstGeom prst="rect">
            <a:avLst/>
          </a:prstGeom>
          <a:noFill/>
          <a:ln/>
        </p:spPr>
        <p:txBody>
          <a:bodyPr wrap="none" lIns="0" tIns="0" rIns="0" bIns="0" rtlCol="0" anchor="t"/>
          <a:lstStyle/>
          <a:p>
            <a:pPr marL="0" indent="0">
              <a:lnSpc>
                <a:spcPts val="5050"/>
              </a:lnSpc>
              <a:buNone/>
            </a:pPr>
            <a:r>
              <a:rPr lang="en-US" sz="4050" dirty="0">
                <a:solidFill>
                  <a:srgbClr val="F5F0F0"/>
                </a:solidFill>
                <a:latin typeface="Merriweather" pitchFamily="34" charset="0"/>
                <a:ea typeface="Merriweather" pitchFamily="34" charset="-122"/>
                <a:cs typeface="Merriweather" pitchFamily="34" charset="-120"/>
              </a:rPr>
              <a:t>Potential Enhancements</a:t>
            </a:r>
            <a:endParaRPr lang="en-US" sz="4050" dirty="0"/>
          </a:p>
        </p:txBody>
      </p:sp>
      <p:sp>
        <p:nvSpPr>
          <p:cNvPr id="4" name="Shape 1"/>
          <p:cNvSpPr/>
          <p:nvPr/>
        </p:nvSpPr>
        <p:spPr>
          <a:xfrm>
            <a:off x="723543" y="4508063"/>
            <a:ext cx="465177" cy="465177"/>
          </a:xfrm>
          <a:prstGeom prst="roundRect">
            <a:avLst>
              <a:gd name="adj" fmla="val 18667"/>
            </a:avLst>
          </a:prstGeom>
          <a:solidFill>
            <a:srgbClr val="003180"/>
          </a:solidFill>
          <a:ln w="7620">
            <a:solidFill>
              <a:srgbClr val="194A99"/>
            </a:solidFill>
            <a:prstDash val="solid"/>
          </a:ln>
        </p:spPr>
      </p:sp>
      <p:sp>
        <p:nvSpPr>
          <p:cNvPr id="5" name="Text 2"/>
          <p:cNvSpPr/>
          <p:nvPr/>
        </p:nvSpPr>
        <p:spPr>
          <a:xfrm>
            <a:off x="887849" y="4585573"/>
            <a:ext cx="136446" cy="310158"/>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6" name="Text 3"/>
          <p:cNvSpPr/>
          <p:nvPr/>
        </p:nvSpPr>
        <p:spPr>
          <a:xfrm>
            <a:off x="1395412" y="4508063"/>
            <a:ext cx="2584371" cy="323017"/>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Merriweather" pitchFamily="34" charset="0"/>
                <a:ea typeface="Merriweather" pitchFamily="34" charset="-122"/>
                <a:cs typeface="Merriweather" pitchFamily="34" charset="-120"/>
              </a:rPr>
              <a:t>Speech Recognition</a:t>
            </a:r>
            <a:endParaRPr lang="en-US" sz="2000" dirty="0"/>
          </a:p>
        </p:txBody>
      </p:sp>
      <p:sp>
        <p:nvSpPr>
          <p:cNvPr id="7" name="Text 4"/>
          <p:cNvSpPr/>
          <p:nvPr/>
        </p:nvSpPr>
        <p:spPr>
          <a:xfrm>
            <a:off x="1395412" y="4955024"/>
            <a:ext cx="5816441" cy="661273"/>
          </a:xfrm>
          <a:prstGeom prst="rect">
            <a:avLst/>
          </a:prstGeom>
          <a:noFill/>
          <a:ln/>
        </p:spPr>
        <p:txBody>
          <a:bodyPr wrap="square" lIns="0" tIns="0" rIns="0" bIns="0" rtlCol="0" anchor="t"/>
          <a:lstStyle/>
          <a:p>
            <a:pPr marL="0" indent="0">
              <a:lnSpc>
                <a:spcPts val="2600"/>
              </a:lnSpc>
              <a:buNone/>
            </a:pPr>
            <a:r>
              <a:rPr lang="en-US" sz="1600" dirty="0">
                <a:solidFill>
                  <a:srgbClr val="E2E6E9"/>
                </a:solidFill>
                <a:latin typeface="Merriweather" pitchFamily="34" charset="0"/>
                <a:ea typeface="Merriweather" pitchFamily="34" charset="-122"/>
                <a:cs typeface="Merriweather" pitchFamily="34" charset="-120"/>
              </a:rPr>
              <a:t>Integrate speech recognition capabilities to enable voice-based translations.</a:t>
            </a:r>
            <a:endParaRPr lang="en-US" sz="1600" dirty="0"/>
          </a:p>
        </p:txBody>
      </p:sp>
      <p:sp>
        <p:nvSpPr>
          <p:cNvPr id="8" name="Shape 5"/>
          <p:cNvSpPr/>
          <p:nvPr/>
        </p:nvSpPr>
        <p:spPr>
          <a:xfrm>
            <a:off x="7418546" y="4508063"/>
            <a:ext cx="465177" cy="465177"/>
          </a:xfrm>
          <a:prstGeom prst="roundRect">
            <a:avLst>
              <a:gd name="adj" fmla="val 18667"/>
            </a:avLst>
          </a:prstGeom>
          <a:solidFill>
            <a:srgbClr val="003180"/>
          </a:solidFill>
          <a:ln w="7620">
            <a:solidFill>
              <a:srgbClr val="194A99"/>
            </a:solidFill>
            <a:prstDash val="solid"/>
          </a:ln>
        </p:spPr>
      </p:sp>
      <p:sp>
        <p:nvSpPr>
          <p:cNvPr id="9" name="Text 6"/>
          <p:cNvSpPr/>
          <p:nvPr/>
        </p:nvSpPr>
        <p:spPr>
          <a:xfrm>
            <a:off x="7558326" y="4585573"/>
            <a:ext cx="185499" cy="310158"/>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0" name="Text 7"/>
          <p:cNvSpPr/>
          <p:nvPr/>
        </p:nvSpPr>
        <p:spPr>
          <a:xfrm>
            <a:off x="8090416" y="4508063"/>
            <a:ext cx="2584371" cy="323017"/>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Merriweather" pitchFamily="34" charset="0"/>
                <a:ea typeface="Merriweather" pitchFamily="34" charset="-122"/>
                <a:cs typeface="Merriweather" pitchFamily="34" charset="-120"/>
              </a:rPr>
              <a:t>Offline Mode</a:t>
            </a:r>
            <a:endParaRPr lang="en-US" sz="2000" dirty="0"/>
          </a:p>
        </p:txBody>
      </p:sp>
      <p:sp>
        <p:nvSpPr>
          <p:cNvPr id="11" name="Text 8"/>
          <p:cNvSpPr/>
          <p:nvPr/>
        </p:nvSpPr>
        <p:spPr>
          <a:xfrm>
            <a:off x="8090416" y="4955024"/>
            <a:ext cx="5816441" cy="661273"/>
          </a:xfrm>
          <a:prstGeom prst="rect">
            <a:avLst/>
          </a:prstGeom>
          <a:noFill/>
          <a:ln/>
        </p:spPr>
        <p:txBody>
          <a:bodyPr wrap="square" lIns="0" tIns="0" rIns="0" bIns="0" rtlCol="0" anchor="t"/>
          <a:lstStyle/>
          <a:p>
            <a:pPr marL="0" indent="0">
              <a:lnSpc>
                <a:spcPts val="2600"/>
              </a:lnSpc>
              <a:buNone/>
            </a:pPr>
            <a:r>
              <a:rPr lang="en-US" sz="1600" dirty="0">
                <a:solidFill>
                  <a:srgbClr val="E2E6E9"/>
                </a:solidFill>
                <a:latin typeface="Merriweather" pitchFamily="34" charset="0"/>
                <a:ea typeface="Merriweather" pitchFamily="34" charset="-122"/>
                <a:cs typeface="Merriweather" pitchFamily="34" charset="-120"/>
              </a:rPr>
              <a:t>Develop an offline version of the translator, allowing users to translate without an internet connection.</a:t>
            </a:r>
            <a:endParaRPr lang="en-US" sz="1600" dirty="0"/>
          </a:p>
        </p:txBody>
      </p:sp>
      <p:sp>
        <p:nvSpPr>
          <p:cNvPr id="12" name="Shape 9"/>
          <p:cNvSpPr/>
          <p:nvPr/>
        </p:nvSpPr>
        <p:spPr>
          <a:xfrm>
            <a:off x="723543" y="6055519"/>
            <a:ext cx="465177" cy="465177"/>
          </a:xfrm>
          <a:prstGeom prst="roundRect">
            <a:avLst>
              <a:gd name="adj" fmla="val 18667"/>
            </a:avLst>
          </a:prstGeom>
          <a:solidFill>
            <a:srgbClr val="003180"/>
          </a:solidFill>
          <a:ln w="7620">
            <a:solidFill>
              <a:srgbClr val="194A99"/>
            </a:solidFill>
            <a:prstDash val="solid"/>
          </a:ln>
        </p:spPr>
      </p:sp>
      <p:sp>
        <p:nvSpPr>
          <p:cNvPr id="13" name="Text 10"/>
          <p:cNvSpPr/>
          <p:nvPr/>
        </p:nvSpPr>
        <p:spPr>
          <a:xfrm>
            <a:off x="869275" y="6133028"/>
            <a:ext cx="173712" cy="310158"/>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4" name="Text 11"/>
          <p:cNvSpPr/>
          <p:nvPr/>
        </p:nvSpPr>
        <p:spPr>
          <a:xfrm>
            <a:off x="1395412" y="6055519"/>
            <a:ext cx="3082885" cy="323017"/>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Merriweather" pitchFamily="34" charset="0"/>
                <a:ea typeface="Merriweather" pitchFamily="34" charset="-122"/>
                <a:cs typeface="Merriweather" pitchFamily="34" charset="-120"/>
              </a:rPr>
              <a:t>Contextual Translations</a:t>
            </a:r>
            <a:endParaRPr lang="en-US" sz="2000" dirty="0"/>
          </a:p>
        </p:txBody>
      </p:sp>
      <p:sp>
        <p:nvSpPr>
          <p:cNvPr id="15" name="Text 12"/>
          <p:cNvSpPr/>
          <p:nvPr/>
        </p:nvSpPr>
        <p:spPr>
          <a:xfrm>
            <a:off x="1395412" y="6502479"/>
            <a:ext cx="5816441" cy="991910"/>
          </a:xfrm>
          <a:prstGeom prst="rect">
            <a:avLst/>
          </a:prstGeom>
          <a:noFill/>
          <a:ln/>
        </p:spPr>
        <p:txBody>
          <a:bodyPr wrap="square" lIns="0" tIns="0" rIns="0" bIns="0" rtlCol="0" anchor="t"/>
          <a:lstStyle/>
          <a:p>
            <a:pPr marL="0" indent="0">
              <a:lnSpc>
                <a:spcPts val="2600"/>
              </a:lnSpc>
              <a:buNone/>
            </a:pPr>
            <a:r>
              <a:rPr lang="en-US" sz="1600" dirty="0">
                <a:solidFill>
                  <a:srgbClr val="E2E6E9"/>
                </a:solidFill>
                <a:latin typeface="Merriweather" pitchFamily="34" charset="0"/>
                <a:ea typeface="Merriweather" pitchFamily="34" charset="-122"/>
                <a:cs typeface="Merriweather" pitchFamily="34" charset="-120"/>
              </a:rPr>
              <a:t>Enhance the translation quality by considering contextual information and providing more accurate translations.</a:t>
            </a:r>
            <a:endParaRPr lang="en-US" sz="1600" dirty="0"/>
          </a:p>
        </p:txBody>
      </p:sp>
      <p:sp>
        <p:nvSpPr>
          <p:cNvPr id="16" name="Shape 13"/>
          <p:cNvSpPr/>
          <p:nvPr/>
        </p:nvSpPr>
        <p:spPr>
          <a:xfrm>
            <a:off x="7418546" y="6055519"/>
            <a:ext cx="465177" cy="465177"/>
          </a:xfrm>
          <a:prstGeom prst="roundRect">
            <a:avLst>
              <a:gd name="adj" fmla="val 18667"/>
            </a:avLst>
          </a:prstGeom>
          <a:solidFill>
            <a:srgbClr val="003180"/>
          </a:solidFill>
          <a:ln w="7620">
            <a:solidFill>
              <a:srgbClr val="194A99"/>
            </a:solidFill>
            <a:prstDash val="solid"/>
          </a:ln>
        </p:spPr>
      </p:sp>
      <p:sp>
        <p:nvSpPr>
          <p:cNvPr id="17" name="Text 14"/>
          <p:cNvSpPr/>
          <p:nvPr/>
        </p:nvSpPr>
        <p:spPr>
          <a:xfrm>
            <a:off x="7551301" y="6133028"/>
            <a:ext cx="199668" cy="310158"/>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4</a:t>
            </a:r>
            <a:endParaRPr lang="en-US" sz="2400" dirty="0"/>
          </a:p>
        </p:txBody>
      </p:sp>
      <p:sp>
        <p:nvSpPr>
          <p:cNvPr id="18" name="Text 15"/>
          <p:cNvSpPr/>
          <p:nvPr/>
        </p:nvSpPr>
        <p:spPr>
          <a:xfrm>
            <a:off x="8090416" y="6055519"/>
            <a:ext cx="3315414" cy="323017"/>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Merriweather" pitchFamily="34" charset="0"/>
                <a:ea typeface="Merriweather" pitchFamily="34" charset="-122"/>
                <a:cs typeface="Merriweather" pitchFamily="34" charset="-120"/>
              </a:rPr>
              <a:t>Enhanced Error Handling </a:t>
            </a:r>
            <a:endParaRPr lang="en-US" sz="2000" dirty="0"/>
          </a:p>
        </p:txBody>
      </p:sp>
      <p:sp>
        <p:nvSpPr>
          <p:cNvPr id="19" name="Text 16"/>
          <p:cNvSpPr/>
          <p:nvPr/>
        </p:nvSpPr>
        <p:spPr>
          <a:xfrm>
            <a:off x="8090416" y="6502479"/>
            <a:ext cx="5816441" cy="661273"/>
          </a:xfrm>
          <a:prstGeom prst="rect">
            <a:avLst/>
          </a:prstGeom>
          <a:noFill/>
          <a:ln/>
        </p:spPr>
        <p:txBody>
          <a:bodyPr wrap="square" lIns="0" tIns="0" rIns="0" bIns="0" rtlCol="0" anchor="t"/>
          <a:lstStyle/>
          <a:p>
            <a:pPr marL="0" indent="0">
              <a:lnSpc>
                <a:spcPts val="2600"/>
              </a:lnSpc>
              <a:buNone/>
            </a:pPr>
            <a:r>
              <a:rPr lang="en-US" sz="1600" dirty="0">
                <a:solidFill>
                  <a:srgbClr val="E2E6E9"/>
                </a:solidFill>
                <a:latin typeface="Merriweather" pitchFamily="34" charset="0"/>
                <a:ea typeface="Merriweather" pitchFamily="34" charset="-122"/>
                <a:cs typeface="Merriweather" pitchFamily="34" charset="-120"/>
              </a:rPr>
              <a:t>Add checks to validate language codes and handle API errors.</a:t>
            </a:r>
            <a:endParaRPr lang="en-US" sz="1600" dirty="0"/>
          </a:p>
        </p:txBody>
      </p:sp>
      <p:pic>
        <p:nvPicPr>
          <p:cNvPr id="21" name="Picture 20">
            <a:extLst>
              <a:ext uri="{FF2B5EF4-FFF2-40B4-BE49-F238E27FC236}">
                <a16:creationId xmlns:a16="http://schemas.microsoft.com/office/drawing/2014/main" id="{AAF91A0B-9427-48C6-A1B5-34608FCB556B}"/>
              </a:ext>
            </a:extLst>
          </p:cNvPr>
          <p:cNvPicPr>
            <a:picLocks noChangeAspect="1"/>
          </p:cNvPicPr>
          <p:nvPr/>
        </p:nvPicPr>
        <p:blipFill>
          <a:blip r:embed="rId4"/>
          <a:stretch>
            <a:fillRect/>
          </a:stretch>
        </p:blipFill>
        <p:spPr>
          <a:xfrm>
            <a:off x="12830109" y="7718822"/>
            <a:ext cx="1701305" cy="4107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654</Words>
  <Application>Microsoft Office PowerPoint</Application>
  <PresentationFormat>Custom</PresentationFormat>
  <Paragraphs>101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Arial</vt:lpstr>
      <vt:lpstr>Merriweather</vt:lpstr>
      <vt:lpstr>Merriweather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JOT</cp:lastModifiedBy>
  <cp:revision>2</cp:revision>
  <dcterms:created xsi:type="dcterms:W3CDTF">2024-11-04T16:43:30Z</dcterms:created>
  <dcterms:modified xsi:type="dcterms:W3CDTF">2024-11-03T14:36:39Z</dcterms:modified>
</cp:coreProperties>
</file>